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5" r:id="rId2"/>
    <p:sldId id="259" r:id="rId3"/>
    <p:sldId id="256" r:id="rId4"/>
    <p:sldId id="396" r:id="rId5"/>
    <p:sldId id="485" r:id="rId6"/>
    <p:sldId id="484" r:id="rId7"/>
    <p:sldId id="488" r:id="rId8"/>
    <p:sldId id="486" r:id="rId9"/>
    <p:sldId id="487" r:id="rId10"/>
    <p:sldId id="489" r:id="rId11"/>
    <p:sldId id="412" r:id="rId12"/>
    <p:sldId id="490" r:id="rId13"/>
    <p:sldId id="481" r:id="rId14"/>
    <p:sldId id="495" r:id="rId15"/>
    <p:sldId id="408" r:id="rId16"/>
    <p:sldId id="561" r:id="rId17"/>
    <p:sldId id="562" r:id="rId18"/>
    <p:sldId id="397" r:id="rId19"/>
    <p:sldId id="398" r:id="rId20"/>
    <p:sldId id="431" r:id="rId21"/>
    <p:sldId id="400" r:id="rId22"/>
    <p:sldId id="401" r:id="rId23"/>
    <p:sldId id="402" r:id="rId24"/>
    <p:sldId id="432" r:id="rId25"/>
    <p:sldId id="433" r:id="rId26"/>
    <p:sldId id="434" r:id="rId27"/>
    <p:sldId id="435" r:id="rId28"/>
    <p:sldId id="427" r:id="rId29"/>
    <p:sldId id="428" r:id="rId30"/>
    <p:sldId id="429" r:id="rId31"/>
    <p:sldId id="430" r:id="rId32"/>
    <p:sldId id="414" r:id="rId33"/>
    <p:sldId id="415" r:id="rId34"/>
    <p:sldId id="411" r:id="rId35"/>
    <p:sldId id="436" r:id="rId36"/>
    <p:sldId id="437" r:id="rId37"/>
    <p:sldId id="438" r:id="rId38"/>
    <p:sldId id="439" r:id="rId39"/>
    <p:sldId id="440" r:id="rId40"/>
    <p:sldId id="441" r:id="rId41"/>
    <p:sldId id="442" r:id="rId42"/>
    <p:sldId id="443" r:id="rId43"/>
    <p:sldId id="444" r:id="rId44"/>
    <p:sldId id="445" r:id="rId45"/>
    <p:sldId id="446" r:id="rId46"/>
    <p:sldId id="447" r:id="rId47"/>
    <p:sldId id="448" r:id="rId48"/>
    <p:sldId id="449" r:id="rId49"/>
    <p:sldId id="450" r:id="rId50"/>
    <p:sldId id="451" r:id="rId51"/>
    <p:sldId id="452" r:id="rId52"/>
    <p:sldId id="453" r:id="rId53"/>
    <p:sldId id="477" r:id="rId54"/>
    <p:sldId id="454" r:id="rId55"/>
    <p:sldId id="460" r:id="rId56"/>
    <p:sldId id="455" r:id="rId57"/>
    <p:sldId id="456" r:id="rId58"/>
    <p:sldId id="457" r:id="rId59"/>
    <p:sldId id="458" r:id="rId60"/>
    <p:sldId id="482" r:id="rId61"/>
    <p:sldId id="459" r:id="rId62"/>
    <p:sldId id="461" r:id="rId63"/>
    <p:sldId id="463" r:id="rId64"/>
    <p:sldId id="464" r:id="rId65"/>
    <p:sldId id="465" r:id="rId66"/>
    <p:sldId id="466" r:id="rId67"/>
    <p:sldId id="467" r:id="rId68"/>
    <p:sldId id="469" r:id="rId69"/>
    <p:sldId id="470" r:id="rId70"/>
    <p:sldId id="471" r:id="rId71"/>
    <p:sldId id="468" r:id="rId72"/>
    <p:sldId id="473" r:id="rId73"/>
    <p:sldId id="474" r:id="rId74"/>
    <p:sldId id="475" r:id="rId75"/>
    <p:sldId id="476" r:id="rId76"/>
    <p:sldId id="479" r:id="rId77"/>
    <p:sldId id="492" r:id="rId78"/>
    <p:sldId id="493" r:id="rId79"/>
    <p:sldId id="491" r:id="rId80"/>
    <p:sldId id="494" r:id="rId81"/>
    <p:sldId id="563" r:id="rId82"/>
    <p:sldId id="478" r:id="rId83"/>
    <p:sldId id="307" r:id="rId84"/>
    <p:sldId id="262" r:id="rId8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E3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p:normalViewPr>
  <p:slideViewPr>
    <p:cSldViewPr snapToGrid="0">
      <p:cViewPr varScale="1">
        <p:scale>
          <a:sx n="101" d="100"/>
          <a:sy n="101" d="100"/>
        </p:scale>
        <p:origin x="2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358C61-58ED-493B-8648-46F645D2BA0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7325676-B4B1-4193-A8B8-621390F4E8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18712FC7-EBE2-4C28-AFD9-6036354899E2}"/>
              </a:ext>
            </a:extLst>
          </p:cNvPr>
          <p:cNvSpPr>
            <a:spLocks noGrp="1"/>
          </p:cNvSpPr>
          <p:nvPr>
            <p:ph type="dt" sz="half" idx="10"/>
          </p:nvPr>
        </p:nvSpPr>
        <p:spPr/>
        <p:txBody>
          <a:bodyPr/>
          <a:lstStyle/>
          <a:p>
            <a:fld id="{32F3D1FF-5F79-4D7A-BBF0-A1F1EAA95A23}" type="datetimeFigureOut">
              <a:rPr lang="es-ES" smtClean="0"/>
              <a:t>28/03/2023</a:t>
            </a:fld>
            <a:endParaRPr lang="es-ES"/>
          </a:p>
        </p:txBody>
      </p:sp>
      <p:sp>
        <p:nvSpPr>
          <p:cNvPr id="5" name="Marcador de pie de página 4">
            <a:extLst>
              <a:ext uri="{FF2B5EF4-FFF2-40B4-BE49-F238E27FC236}">
                <a16:creationId xmlns:a16="http://schemas.microsoft.com/office/drawing/2014/main" id="{0B24A135-7B95-4466-8162-CD2CFDFE829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780E6F-3AFF-4D23-BA98-3A61AE894B9A}"/>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346642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52F10B-F287-4785-A36D-91A3102C349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C1997DB-61C2-4513-9C5C-43AEC731279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85D0727-2BCB-4DCB-8EC7-06083CB3FE42}"/>
              </a:ext>
            </a:extLst>
          </p:cNvPr>
          <p:cNvSpPr>
            <a:spLocks noGrp="1"/>
          </p:cNvSpPr>
          <p:nvPr>
            <p:ph type="dt" sz="half" idx="10"/>
          </p:nvPr>
        </p:nvSpPr>
        <p:spPr/>
        <p:txBody>
          <a:bodyPr/>
          <a:lstStyle/>
          <a:p>
            <a:fld id="{32F3D1FF-5F79-4D7A-BBF0-A1F1EAA95A23}" type="datetimeFigureOut">
              <a:rPr lang="es-ES" smtClean="0"/>
              <a:t>28/03/2023</a:t>
            </a:fld>
            <a:endParaRPr lang="es-ES"/>
          </a:p>
        </p:txBody>
      </p:sp>
      <p:sp>
        <p:nvSpPr>
          <p:cNvPr id="5" name="Marcador de pie de página 4">
            <a:extLst>
              <a:ext uri="{FF2B5EF4-FFF2-40B4-BE49-F238E27FC236}">
                <a16:creationId xmlns:a16="http://schemas.microsoft.com/office/drawing/2014/main" id="{DD852244-903E-429F-8511-CF02C0EDEB1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520146-A148-4AA1-8421-86ADC24C3696}"/>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1419196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C55E52E-9FC1-4C54-9794-269260AD86D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E1D9EBF-B4A5-444B-9997-EBBC95645A7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0AFA748-DDCA-40F0-8CDB-3FF581C478C0}"/>
              </a:ext>
            </a:extLst>
          </p:cNvPr>
          <p:cNvSpPr>
            <a:spLocks noGrp="1"/>
          </p:cNvSpPr>
          <p:nvPr>
            <p:ph type="dt" sz="half" idx="10"/>
          </p:nvPr>
        </p:nvSpPr>
        <p:spPr/>
        <p:txBody>
          <a:bodyPr/>
          <a:lstStyle/>
          <a:p>
            <a:fld id="{32F3D1FF-5F79-4D7A-BBF0-A1F1EAA95A23}" type="datetimeFigureOut">
              <a:rPr lang="es-ES" smtClean="0"/>
              <a:t>28/03/2023</a:t>
            </a:fld>
            <a:endParaRPr lang="es-ES"/>
          </a:p>
        </p:txBody>
      </p:sp>
      <p:sp>
        <p:nvSpPr>
          <p:cNvPr id="5" name="Marcador de pie de página 4">
            <a:extLst>
              <a:ext uri="{FF2B5EF4-FFF2-40B4-BE49-F238E27FC236}">
                <a16:creationId xmlns:a16="http://schemas.microsoft.com/office/drawing/2014/main" id="{3B914D98-BE10-489C-A7DA-878E3BB5575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B494BAF-CCE6-4841-BD1E-FEBABB3118B8}"/>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20412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93279-CAD1-4DC0-AD06-4FA710338F6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A3A033C-D840-4DCF-8C9B-8C6A250D6A7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3B3EC68-9940-4A21-8D71-5DB486188548}"/>
              </a:ext>
            </a:extLst>
          </p:cNvPr>
          <p:cNvSpPr>
            <a:spLocks noGrp="1"/>
          </p:cNvSpPr>
          <p:nvPr>
            <p:ph type="dt" sz="half" idx="10"/>
          </p:nvPr>
        </p:nvSpPr>
        <p:spPr/>
        <p:txBody>
          <a:bodyPr/>
          <a:lstStyle/>
          <a:p>
            <a:fld id="{32F3D1FF-5F79-4D7A-BBF0-A1F1EAA95A23}" type="datetimeFigureOut">
              <a:rPr lang="es-ES" smtClean="0"/>
              <a:t>28/03/2023</a:t>
            </a:fld>
            <a:endParaRPr lang="es-ES"/>
          </a:p>
        </p:txBody>
      </p:sp>
      <p:sp>
        <p:nvSpPr>
          <p:cNvPr id="5" name="Marcador de pie de página 4">
            <a:extLst>
              <a:ext uri="{FF2B5EF4-FFF2-40B4-BE49-F238E27FC236}">
                <a16:creationId xmlns:a16="http://schemas.microsoft.com/office/drawing/2014/main" id="{1A05B317-0900-4549-B4E0-AC5C210873B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D390859-7B74-406B-ACC3-DA104F212FDE}"/>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12186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14BD85-5A47-4203-B00D-F75C7825C26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A3D9AC69-25E0-452C-B31C-D4E10C76F2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9AE5839-783B-4AE5-BA3E-52C42BB6451E}"/>
              </a:ext>
            </a:extLst>
          </p:cNvPr>
          <p:cNvSpPr>
            <a:spLocks noGrp="1"/>
          </p:cNvSpPr>
          <p:nvPr>
            <p:ph type="dt" sz="half" idx="10"/>
          </p:nvPr>
        </p:nvSpPr>
        <p:spPr/>
        <p:txBody>
          <a:bodyPr/>
          <a:lstStyle/>
          <a:p>
            <a:fld id="{32F3D1FF-5F79-4D7A-BBF0-A1F1EAA95A23}" type="datetimeFigureOut">
              <a:rPr lang="es-ES" smtClean="0"/>
              <a:t>28/03/2023</a:t>
            </a:fld>
            <a:endParaRPr lang="es-ES"/>
          </a:p>
        </p:txBody>
      </p:sp>
      <p:sp>
        <p:nvSpPr>
          <p:cNvPr id="5" name="Marcador de pie de página 4">
            <a:extLst>
              <a:ext uri="{FF2B5EF4-FFF2-40B4-BE49-F238E27FC236}">
                <a16:creationId xmlns:a16="http://schemas.microsoft.com/office/drawing/2014/main" id="{4D0C6E86-1E3E-42D7-9894-D9A2C55FEBA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19E638-CFD6-4836-8D3C-228D9242915D}"/>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36961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7C7EA-183A-4A38-A5AD-9841DC8AFA2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4432AAC-3C43-4937-B6C1-6323120B110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3D1F071-81C2-4C1C-8FE4-55D0CB70720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7C170D9-4B02-448C-BBA7-98B4403058DC}"/>
              </a:ext>
            </a:extLst>
          </p:cNvPr>
          <p:cNvSpPr>
            <a:spLocks noGrp="1"/>
          </p:cNvSpPr>
          <p:nvPr>
            <p:ph type="dt" sz="half" idx="10"/>
          </p:nvPr>
        </p:nvSpPr>
        <p:spPr/>
        <p:txBody>
          <a:bodyPr/>
          <a:lstStyle/>
          <a:p>
            <a:fld id="{32F3D1FF-5F79-4D7A-BBF0-A1F1EAA95A23}" type="datetimeFigureOut">
              <a:rPr lang="es-ES" smtClean="0"/>
              <a:t>28/03/2023</a:t>
            </a:fld>
            <a:endParaRPr lang="es-ES"/>
          </a:p>
        </p:txBody>
      </p:sp>
      <p:sp>
        <p:nvSpPr>
          <p:cNvPr id="6" name="Marcador de pie de página 5">
            <a:extLst>
              <a:ext uri="{FF2B5EF4-FFF2-40B4-BE49-F238E27FC236}">
                <a16:creationId xmlns:a16="http://schemas.microsoft.com/office/drawing/2014/main" id="{BB549C5F-AAF7-41D0-9429-A16D1AC5E4D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A2A9B44-C874-4EE2-A5E8-74663C664202}"/>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2046741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A2FB78-BCE9-4F2C-9AD8-F8724B3B1FB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7B0C714-84A6-4B4A-A7E3-96444051E4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72B0FF5-CD64-4024-92E1-A9E1EC675AB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AF14054-CD5E-43D5-9F5C-79D6553AE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2081295-88E3-48D2-9A2F-E7763CD4950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4464672-1059-4309-96BD-178F19325B5C}"/>
              </a:ext>
            </a:extLst>
          </p:cNvPr>
          <p:cNvSpPr>
            <a:spLocks noGrp="1"/>
          </p:cNvSpPr>
          <p:nvPr>
            <p:ph type="dt" sz="half" idx="10"/>
          </p:nvPr>
        </p:nvSpPr>
        <p:spPr/>
        <p:txBody>
          <a:bodyPr/>
          <a:lstStyle/>
          <a:p>
            <a:fld id="{32F3D1FF-5F79-4D7A-BBF0-A1F1EAA95A23}" type="datetimeFigureOut">
              <a:rPr lang="es-ES" smtClean="0"/>
              <a:t>28/03/2023</a:t>
            </a:fld>
            <a:endParaRPr lang="es-ES"/>
          </a:p>
        </p:txBody>
      </p:sp>
      <p:sp>
        <p:nvSpPr>
          <p:cNvPr id="8" name="Marcador de pie de página 7">
            <a:extLst>
              <a:ext uri="{FF2B5EF4-FFF2-40B4-BE49-F238E27FC236}">
                <a16:creationId xmlns:a16="http://schemas.microsoft.com/office/drawing/2014/main" id="{17CAF0DB-00F9-46B7-BCA3-2A74B945475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3D50F58C-C119-455E-91CA-F16976AED427}"/>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420550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A98171-4C6E-4FED-B64B-6B6FCC5E11B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F4CE13C-F258-4C33-9944-F872627A9515}"/>
              </a:ext>
            </a:extLst>
          </p:cNvPr>
          <p:cNvSpPr>
            <a:spLocks noGrp="1"/>
          </p:cNvSpPr>
          <p:nvPr>
            <p:ph type="dt" sz="half" idx="10"/>
          </p:nvPr>
        </p:nvSpPr>
        <p:spPr/>
        <p:txBody>
          <a:bodyPr/>
          <a:lstStyle/>
          <a:p>
            <a:fld id="{32F3D1FF-5F79-4D7A-BBF0-A1F1EAA95A23}" type="datetimeFigureOut">
              <a:rPr lang="es-ES" smtClean="0"/>
              <a:t>28/03/2023</a:t>
            </a:fld>
            <a:endParaRPr lang="es-ES"/>
          </a:p>
        </p:txBody>
      </p:sp>
      <p:sp>
        <p:nvSpPr>
          <p:cNvPr id="4" name="Marcador de pie de página 3">
            <a:extLst>
              <a:ext uri="{FF2B5EF4-FFF2-40B4-BE49-F238E27FC236}">
                <a16:creationId xmlns:a16="http://schemas.microsoft.com/office/drawing/2014/main" id="{1E80A412-AC03-48F8-9074-15DF3F84FFC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E15D066-37CC-4BBF-AE7F-691CCEAE700E}"/>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1845009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1142951-4E06-46BD-A4D4-2B290ED0FF97}"/>
              </a:ext>
            </a:extLst>
          </p:cNvPr>
          <p:cNvSpPr>
            <a:spLocks noGrp="1"/>
          </p:cNvSpPr>
          <p:nvPr>
            <p:ph type="dt" sz="half" idx="10"/>
          </p:nvPr>
        </p:nvSpPr>
        <p:spPr/>
        <p:txBody>
          <a:bodyPr/>
          <a:lstStyle/>
          <a:p>
            <a:fld id="{32F3D1FF-5F79-4D7A-BBF0-A1F1EAA95A23}" type="datetimeFigureOut">
              <a:rPr lang="es-ES" smtClean="0"/>
              <a:t>28/03/2023</a:t>
            </a:fld>
            <a:endParaRPr lang="es-ES"/>
          </a:p>
        </p:txBody>
      </p:sp>
      <p:sp>
        <p:nvSpPr>
          <p:cNvPr id="3" name="Marcador de pie de página 2">
            <a:extLst>
              <a:ext uri="{FF2B5EF4-FFF2-40B4-BE49-F238E27FC236}">
                <a16:creationId xmlns:a16="http://schemas.microsoft.com/office/drawing/2014/main" id="{866F5FF6-E5C3-48EC-9339-543AD91FB16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736B8E3-DBFF-4A55-99E4-4EC87ACEB53D}"/>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77512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8F59E8-6293-4413-966D-518486DAF61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87EDA2E-F5B0-49C2-8E9E-26B3246089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9853006-6911-4B43-B303-672A4F4C7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3A9B9CC-3E41-4D47-AA32-43875AB1029D}"/>
              </a:ext>
            </a:extLst>
          </p:cNvPr>
          <p:cNvSpPr>
            <a:spLocks noGrp="1"/>
          </p:cNvSpPr>
          <p:nvPr>
            <p:ph type="dt" sz="half" idx="10"/>
          </p:nvPr>
        </p:nvSpPr>
        <p:spPr/>
        <p:txBody>
          <a:bodyPr/>
          <a:lstStyle/>
          <a:p>
            <a:fld id="{32F3D1FF-5F79-4D7A-BBF0-A1F1EAA95A23}" type="datetimeFigureOut">
              <a:rPr lang="es-ES" smtClean="0"/>
              <a:t>28/03/2023</a:t>
            </a:fld>
            <a:endParaRPr lang="es-ES"/>
          </a:p>
        </p:txBody>
      </p:sp>
      <p:sp>
        <p:nvSpPr>
          <p:cNvPr id="6" name="Marcador de pie de página 5">
            <a:extLst>
              <a:ext uri="{FF2B5EF4-FFF2-40B4-BE49-F238E27FC236}">
                <a16:creationId xmlns:a16="http://schemas.microsoft.com/office/drawing/2014/main" id="{7C3F085A-48AA-4CF6-8869-549908BF38D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3343AC9-0D06-4DE2-AA8B-D46207C5E3AA}"/>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250987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7EE6B-B903-490B-8E8A-A007910064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E490BE3-5F55-4DA6-817E-BDACED4890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BD66229-9EE0-4135-8AB9-901BF4658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C98C869-B1FA-4C8C-80CA-E3F9D120EBC7}"/>
              </a:ext>
            </a:extLst>
          </p:cNvPr>
          <p:cNvSpPr>
            <a:spLocks noGrp="1"/>
          </p:cNvSpPr>
          <p:nvPr>
            <p:ph type="dt" sz="half" idx="10"/>
          </p:nvPr>
        </p:nvSpPr>
        <p:spPr/>
        <p:txBody>
          <a:bodyPr/>
          <a:lstStyle/>
          <a:p>
            <a:fld id="{32F3D1FF-5F79-4D7A-BBF0-A1F1EAA95A23}" type="datetimeFigureOut">
              <a:rPr lang="es-ES" smtClean="0"/>
              <a:t>28/03/2023</a:t>
            </a:fld>
            <a:endParaRPr lang="es-ES"/>
          </a:p>
        </p:txBody>
      </p:sp>
      <p:sp>
        <p:nvSpPr>
          <p:cNvPr id="6" name="Marcador de pie de página 5">
            <a:extLst>
              <a:ext uri="{FF2B5EF4-FFF2-40B4-BE49-F238E27FC236}">
                <a16:creationId xmlns:a16="http://schemas.microsoft.com/office/drawing/2014/main" id="{4AD30457-C2AE-4346-989E-44FF2C64F7F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DAB30A3-BFB4-4584-A0C9-0B7929932A0C}"/>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132017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2432462-011C-4929-AD2A-D699128DE6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0AB9B2-786F-473F-BB80-CD3E869C9E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AAADB1E-E7C4-4D93-AF90-3F40E08247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3D1FF-5F79-4D7A-BBF0-A1F1EAA95A23}" type="datetimeFigureOut">
              <a:rPr lang="es-ES" smtClean="0"/>
              <a:t>28/03/2023</a:t>
            </a:fld>
            <a:endParaRPr lang="es-ES"/>
          </a:p>
        </p:txBody>
      </p:sp>
      <p:sp>
        <p:nvSpPr>
          <p:cNvPr id="5" name="Marcador de pie de página 4">
            <a:extLst>
              <a:ext uri="{FF2B5EF4-FFF2-40B4-BE49-F238E27FC236}">
                <a16:creationId xmlns:a16="http://schemas.microsoft.com/office/drawing/2014/main" id="{ED150DFF-ED63-4327-8957-98FAD0F93C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2FB1C83E-BB7D-4848-9EA1-06996B00F7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02E0F-5038-4CBE-9DEB-A2F9EB1B34AF}" type="slidenum">
              <a:rPr lang="es-ES" smtClean="0"/>
              <a:t>‹Nº›</a:t>
            </a:fld>
            <a:endParaRPr lang="es-ES"/>
          </a:p>
        </p:txBody>
      </p:sp>
    </p:spTree>
    <p:extLst>
      <p:ext uri="{BB962C8B-B14F-4D97-AF65-F5344CB8AC3E}">
        <p14:creationId xmlns:p14="http://schemas.microsoft.com/office/powerpoint/2010/main" val="3748775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tmp"/><Relationship Id="rId1" Type="http://schemas.openxmlformats.org/officeDocument/2006/relationships/slideLayout" Target="../slideLayouts/slideLayout7.xml"/><Relationship Id="rId4" Type="http://schemas.openxmlformats.org/officeDocument/2006/relationships/image" Target="../media/image57.tmp"/></Relationships>
</file>

<file path=ppt/slides/_rels/slide35.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60.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crystalreports.com/download/" TargetMode="External"/><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s://www.tektutorialshub.com/crystal-reports/download-crystal-reports-for-visual-studio-2019/" TargetMode="External"/><Relationship Id="rId4" Type="http://schemas.openxmlformats.org/officeDocument/2006/relationships/hyperlink" Target="https://www.sap.com/latinamerica/products/crystal-visual-studio.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tmp"/></Relationships>
</file>

<file path=ppt/slides/_rels/slide49.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image" Target="../media/image77.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www.crystalreports.com/download/clkn/https/www.sap.com/documents/2016/04/3050374d-6a7c-0010-82c7-eda71af511fa.html" TargetMode="External"/><Relationship Id="rId13" Type="http://schemas.openxmlformats.org/officeDocument/2006/relationships/hyperlink" Target="https://www.crystalreports.com/download/clkn/https/origin.softwaredownloads.sap.com/public/file/0020000000619072017" TargetMode="External"/><Relationship Id="rId18" Type="http://schemas.openxmlformats.org/officeDocument/2006/relationships/hyperlink" Target="https://www.crystalreports.com/download/clkn/https/www.crystalreports.com/crystal-reports-visual-studio/" TargetMode="External"/><Relationship Id="rId3" Type="http://schemas.openxmlformats.org/officeDocument/2006/relationships/hyperlink" Target="https://www.crystalreports.com/download/clkn/https/www.sap.com/cmp/td/sap-crystal-reports-trial.html" TargetMode="External"/><Relationship Id="rId21" Type="http://schemas.openxmlformats.org/officeDocument/2006/relationships/hyperlink" Target="https://www.crystalreports.com/download/clkn/https/help.sap.com/doc/1310418714304bf99fdd5ad26f750a94/2.0.22/en-US/SAP%20Crystal%20Reports%20for%20Eclipse%20PAM%20SP22.pdf" TargetMode="External"/><Relationship Id="rId7" Type="http://schemas.openxmlformats.org/officeDocument/2006/relationships/hyperlink" Target="https://www.crystalreports.com/download/clkn/https/www.sapstore.com/cart/add/checkoutV2/99043-full" TargetMode="External"/><Relationship Id="rId12" Type="http://schemas.openxmlformats.org/officeDocument/2006/relationships/hyperlink" Target="https://www.crystalreports.com/download/clkn/https/archive.sap.com/kmuuid2/f0134dbb-8f10-3010-5084-cf90dbb35284/SAP%20BusinessObjects%20BI%204.0%20SP05%2B%20Supported%20Platforms%20(PAM).0%20SP05%20Product%20Availability%20Matrix%20(PAM)" TargetMode="External"/><Relationship Id="rId17" Type="http://schemas.openxmlformats.org/officeDocument/2006/relationships/hyperlink" Target="https://www.crystalreports.com/download/clkn/https/archive.sap.com/kmuuid2/e0fbebaf-07e0-2c10-ad9a-d45810ae7109/Crystal%20Reports%20XI%20R2%20Service%20Pack%206%20-%20Supported%20Platform%20Info.pdf" TargetMode="External"/><Relationship Id="rId2" Type="http://schemas.openxmlformats.org/officeDocument/2006/relationships/hyperlink" Target="https://www.crystalreports.com/download/" TargetMode="External"/><Relationship Id="rId16" Type="http://schemas.openxmlformats.org/officeDocument/2006/relationships/hyperlink" Target="https://www.crystalreports.com/download/clkn/https/s3.amazonaws.com/crystal-reports-downloads/CRYSTALREPORTS06_0-20008684.EXE" TargetMode="External"/><Relationship Id="rId20" Type="http://schemas.openxmlformats.org/officeDocument/2006/relationships/hyperlink" Target="https://www.crystalreports.com/download/clkn/https/www.crystalreports.com/crystal-reports-eclipse/" TargetMode="External"/><Relationship Id="rId1" Type="http://schemas.openxmlformats.org/officeDocument/2006/relationships/slideLayout" Target="../slideLayouts/slideLayout7.xml"/><Relationship Id="rId6" Type="http://schemas.openxmlformats.org/officeDocument/2006/relationships/hyperlink" Target="https://www.crystalreports.com/download/clkn/https/origin.softwaredownloads.sap.com/public/file/0020000001401652021" TargetMode="External"/><Relationship Id="rId11" Type="http://schemas.openxmlformats.org/officeDocument/2006/relationships/hyperlink" Target="https://www.crystalreports.com/download/clkn/https/origin.softwaredownloads.sap.com/public/file/0020000000073452015" TargetMode="External"/><Relationship Id="rId5" Type="http://schemas.openxmlformats.org/officeDocument/2006/relationships/hyperlink" Target="https://www.crystalreports.com/download/clkn/https/www.sapstore.com/medias/SAP-Crystal-Reports-2020-SP00-Supported-Platforms-PAM-.pdf?context=bWFzdGVyfHBkZnN8MjI4MjE3fGFwcGxpY2F0aW9uL3BkZnxwZGZzL2hiMy9oN2EvMTMyNDQ5MzEyNDQwNjIucGRmfDBlY2IwN2ViYzg1NDJjYzJjN2M4MzllNjE1ZjYwNDE0ZDkzNGU4YjczMjQ5ODFjMThjMDkzZTRjYTE1M2MzN2Y" TargetMode="External"/><Relationship Id="rId15" Type="http://schemas.openxmlformats.org/officeDocument/2006/relationships/hyperlink" Target="https://www.crystalreports.com/download/clkn/https/s3.amazonaws.com/crystal-reports-downloads/crxir2_sp4_full_bld_0-20008684.exe" TargetMode="External"/><Relationship Id="rId10" Type="http://schemas.openxmlformats.org/officeDocument/2006/relationships/hyperlink" Target="https://www.crystalreports.com/download/clkn/https/www.sap.com/documents/2015/07/1615acc0-597c-0010-82c7-eda71af511fa.html" TargetMode="External"/><Relationship Id="rId19" Type="http://schemas.openxmlformats.org/officeDocument/2006/relationships/hyperlink" Target="https://www.crystalreports.com/download/clkn/https/www.sap.com/documents/2016/06/f871031e-757c-0010-82c7-eda71af511fa.html" TargetMode="External"/><Relationship Id="rId4" Type="http://schemas.openxmlformats.org/officeDocument/2006/relationships/hyperlink" Target="https://www.crystalreports.com/download/clkn/https/www.sapstore.com/cart/add/checkoutV2/99043-v1" TargetMode="External"/><Relationship Id="rId9" Type="http://schemas.openxmlformats.org/officeDocument/2006/relationships/hyperlink" Target="https://www.crystalreports.com/download/clkn/https/origin.softwaredownloads.sap.com/public/file/0020000002421512018" TargetMode="External"/><Relationship Id="rId14" Type="http://schemas.openxmlformats.org/officeDocument/2006/relationships/hyperlink" Target="https://www.crystalreports.com/download/clkn/https/www.sapstore.com/medias/cr-2008-V1-SP7-supported-platforms-windows.pdf?context=bWFzdGVyfHBkZnN8MzY0NDkyfGFwcGxpY2F0aW9uL3BkZnxwZGZzL2hhMy9oYzkvOTAxMjAwMjc1MDQ5NC5wZGZ8MjMxYWE1OTVhMDc0OGVkZjIyNThhZjYwNjY0YWM4MGMyYWJkZjI4NTBlMmM4ZjI5NThiNzhhMWM3MTNiYjIxZQ" TargetMode="External"/><Relationship Id="rId22" Type="http://schemas.openxmlformats.org/officeDocument/2006/relationships/hyperlink" Target="https://www.crystalreports.com/download/clkn/https/www.crystalreports.com/crystal-viewe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tmp"/><Relationship Id="rId1" Type="http://schemas.openxmlformats.org/officeDocument/2006/relationships/slideLayout" Target="../slideLayouts/slideLayout7.xml"/><Relationship Id="rId5" Type="http://schemas.openxmlformats.org/officeDocument/2006/relationships/image" Target="../media/image92.tmp"/><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8" Type="http://schemas.openxmlformats.org/officeDocument/2006/relationships/hyperlink" Target="https://origin.softwaredownloads.sap.com/public/file/0020000001636412020" TargetMode="External"/><Relationship Id="rId13" Type="http://schemas.openxmlformats.org/officeDocument/2006/relationships/hyperlink" Target="https://origin.softwaredownloads.sap.com/public/file/0020000001263562020" TargetMode="External"/><Relationship Id="rId18" Type="http://schemas.openxmlformats.org/officeDocument/2006/relationships/hyperlink" Target="https://origin.softwaredownloads.sap.com/public/file/0020000002112472019" TargetMode="External"/><Relationship Id="rId3" Type="http://schemas.openxmlformats.org/officeDocument/2006/relationships/hyperlink" Target="https://origin.softwaredownloads.sap.com/public/file/0020000000898842019" TargetMode="External"/><Relationship Id="rId7" Type="http://schemas.openxmlformats.org/officeDocument/2006/relationships/hyperlink" Target="https://origin.softwaredownloads.sap.com/public/file/0020000000195602021" TargetMode="External"/><Relationship Id="rId12" Type="http://schemas.openxmlformats.org/officeDocument/2006/relationships/hyperlink" Target="https://origin.softwaredownloads.sap.com/public/file/0020000001263572020" TargetMode="External"/><Relationship Id="rId17" Type="http://schemas.openxmlformats.org/officeDocument/2006/relationships/hyperlink" Target="https://origin.softwaredownloads.sap.com/public/file/0020000002112552019" TargetMode="External"/><Relationship Id="rId2" Type="http://schemas.openxmlformats.org/officeDocument/2006/relationships/hyperlink" Target="https://origin.softwaredownloads.sap.com/public/file/0020000000898892019" TargetMode="External"/><Relationship Id="rId16" Type="http://schemas.openxmlformats.org/officeDocument/2006/relationships/hyperlink" Target="https://origin.softwaredownloads.sap.com/public/file/0020000000543422020" TargetMode="External"/><Relationship Id="rId1" Type="http://schemas.openxmlformats.org/officeDocument/2006/relationships/slideLayout" Target="../slideLayouts/slideLayout7.xml"/><Relationship Id="rId6" Type="http://schemas.openxmlformats.org/officeDocument/2006/relationships/hyperlink" Target="https://origin.softwaredownloads.sap.com/public/file/0020000000195592021" TargetMode="External"/><Relationship Id="rId11" Type="http://schemas.openxmlformats.org/officeDocument/2006/relationships/hyperlink" Target="https://origin.softwaredownloads.sap.com/public/file/0020000001263622020" TargetMode="External"/><Relationship Id="rId5" Type="http://schemas.openxmlformats.org/officeDocument/2006/relationships/hyperlink" Target="https://origin.softwaredownloads.sap.com/public/file/0020000000195612021" TargetMode="External"/><Relationship Id="rId15" Type="http://schemas.openxmlformats.org/officeDocument/2006/relationships/hyperlink" Target="https://origin.softwaredownloads.sap.com/public/file/0020000000543412020" TargetMode="External"/><Relationship Id="rId10" Type="http://schemas.openxmlformats.org/officeDocument/2006/relationships/hyperlink" Target="https://origin.softwaredownloads.sap.com/public/file/0020000001636422020" TargetMode="External"/><Relationship Id="rId19" Type="http://schemas.openxmlformats.org/officeDocument/2006/relationships/hyperlink" Target="https://origin.softwaredownloads.sap.com/public/file/0020000002112482019" TargetMode="External"/><Relationship Id="rId4" Type="http://schemas.openxmlformats.org/officeDocument/2006/relationships/hyperlink" Target="https://origin.softwaredownloads.sap.com/public/file/0020000000898832019" TargetMode="External"/><Relationship Id="rId9" Type="http://schemas.openxmlformats.org/officeDocument/2006/relationships/hyperlink" Target="https://origin.softwaredownloads.sap.com/public/file/0020000001636402020" TargetMode="External"/><Relationship Id="rId14" Type="http://schemas.openxmlformats.org/officeDocument/2006/relationships/hyperlink" Target="https://origin.softwaredownloads.sap.com/public/file/0020000000543482020"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7.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image" Target="../media/image101.tmp"/><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06.tmp"/><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tmp"/></Relationships>
</file>

<file path=ppt/slides/_rels/slide71.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slideLayout" Target="../slideLayouts/slideLayout7.xml"/><Relationship Id="rId1" Type="http://schemas.openxmlformats.org/officeDocument/2006/relationships/video" Target="https://www.youtube.com/embed/MTe4y3F40tI?start=3921&amp;feature=oembed"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image" Target="../media/image120.gif"/><Relationship Id="rId1" Type="http://schemas.openxmlformats.org/officeDocument/2006/relationships/slideLayout" Target="../slideLayouts/slideLayout7.xml"/><Relationship Id="rId4" Type="http://schemas.openxmlformats.org/officeDocument/2006/relationships/image" Target="../media/image122.gif"/></Relationships>
</file>

<file path=ppt/slides/_rels/slide84.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F675DC-B2E3-411C-9D3E-232C27778CFB}"/>
              </a:ext>
            </a:extLst>
          </p:cNvPr>
          <p:cNvSpPr txBox="1"/>
          <p:nvPr/>
        </p:nvSpPr>
        <p:spPr>
          <a:xfrm>
            <a:off x="136733" y="4651281"/>
            <a:ext cx="11776104" cy="1569660"/>
          </a:xfrm>
          <a:prstGeom prst="rect">
            <a:avLst/>
          </a:prstGeom>
          <a:noFill/>
        </p:spPr>
        <p:txBody>
          <a:bodyPr wrap="square" rtlCol="0">
            <a:spAutoFit/>
          </a:bodyPr>
          <a:lstStyle/>
          <a:p>
            <a:pPr algn="ctr"/>
            <a:r>
              <a:rPr lang="en-US" sz="4800" b="1" dirty="0">
                <a:solidFill>
                  <a:schemeClr val="bg1"/>
                </a:solidFill>
                <a:effectLst>
                  <a:outerShdw blurRad="38100" dist="38100" dir="2700000" algn="tl">
                    <a:srgbClr val="000000">
                      <a:alpha val="43137"/>
                    </a:srgbClr>
                  </a:outerShdw>
                </a:effectLst>
              </a:rPr>
              <a:t>Reporte en </a:t>
            </a:r>
            <a:r>
              <a:rPr lang="en-US" sz="4800" b="1" dirty="0">
                <a:solidFill>
                  <a:srgbClr val="00B0F0"/>
                </a:solidFill>
                <a:effectLst>
                  <a:outerShdw blurRad="38100" dist="38100" dir="2700000" algn="tl">
                    <a:srgbClr val="000000">
                      <a:alpha val="43137"/>
                    </a:srgbClr>
                  </a:outerShdw>
                </a:effectLst>
              </a:rPr>
              <a:t>Crystal Report </a:t>
            </a:r>
            <a:r>
              <a:rPr lang="en-US" sz="4800" b="1" dirty="0">
                <a:solidFill>
                  <a:schemeClr val="bg1"/>
                </a:solidFill>
                <a:effectLst>
                  <a:outerShdw blurRad="38100" dist="38100" dir="2700000" algn="tl">
                    <a:srgbClr val="000000">
                      <a:alpha val="43137"/>
                    </a:srgbClr>
                  </a:outerShdw>
                </a:effectLst>
              </a:rPr>
              <a:t>con</a:t>
            </a:r>
            <a:r>
              <a:rPr lang="en-US" sz="4800" b="1" dirty="0">
                <a:effectLst>
                  <a:outerShdw blurRad="38100" dist="38100" dir="2700000" algn="tl">
                    <a:srgbClr val="000000">
                      <a:alpha val="43137"/>
                    </a:srgbClr>
                  </a:outerShdw>
                </a:effectLst>
              </a:rPr>
              <a:t> </a:t>
            </a:r>
            <a:r>
              <a:rPr lang="en-US" sz="4800" b="1" dirty="0">
                <a:solidFill>
                  <a:schemeClr val="bg1"/>
                </a:solidFill>
                <a:effectLst>
                  <a:outerShdw blurRad="38100" dist="38100" dir="2700000" algn="tl">
                    <a:srgbClr val="000000">
                      <a:alpha val="43137"/>
                    </a:srgbClr>
                  </a:outerShdw>
                </a:effectLst>
              </a:rPr>
              <a:t>Procedimiento Almacenado en </a:t>
            </a:r>
            <a:r>
              <a:rPr lang="en-US" sz="4800" b="1" dirty="0">
                <a:solidFill>
                  <a:srgbClr val="FFFF00"/>
                </a:solidFill>
                <a:effectLst>
                  <a:outerShdw blurRad="38100" dist="38100" dir="2700000" algn="tl">
                    <a:srgbClr val="000000">
                      <a:alpha val="43137"/>
                    </a:srgbClr>
                  </a:outerShdw>
                </a:effectLst>
              </a:rPr>
              <a:t>SQL Server.</a:t>
            </a:r>
          </a:p>
        </p:txBody>
      </p:sp>
      <p:sp>
        <p:nvSpPr>
          <p:cNvPr id="5" name="Rectangle 4">
            <a:extLst>
              <a:ext uri="{FF2B5EF4-FFF2-40B4-BE49-F238E27FC236}">
                <a16:creationId xmlns:a16="http://schemas.microsoft.com/office/drawing/2014/main" id="{FD4C1E35-2A87-4732-B87B-C941B9EDF566}"/>
              </a:ext>
            </a:extLst>
          </p:cNvPr>
          <p:cNvSpPr/>
          <p:nvPr/>
        </p:nvSpPr>
        <p:spPr>
          <a:xfrm>
            <a:off x="0" y="0"/>
            <a:ext cx="12192000" cy="3640975"/>
          </a:xfrm>
          <a:prstGeom prst="rect">
            <a:avLst/>
          </a:prstGeom>
          <a:solidFill>
            <a:srgbClr val="F1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TextBox 6">
            <a:extLst>
              <a:ext uri="{FF2B5EF4-FFF2-40B4-BE49-F238E27FC236}">
                <a16:creationId xmlns:a16="http://schemas.microsoft.com/office/drawing/2014/main" id="{2ECCF629-4CE5-4C36-AA03-5D7AA888BE92}"/>
              </a:ext>
            </a:extLst>
          </p:cNvPr>
          <p:cNvSpPr txBox="1"/>
          <p:nvPr/>
        </p:nvSpPr>
        <p:spPr>
          <a:xfrm>
            <a:off x="2241472" y="267727"/>
            <a:ext cx="7709055" cy="1862048"/>
          </a:xfrm>
          <a:prstGeom prst="rect">
            <a:avLst/>
          </a:prstGeom>
          <a:noFill/>
        </p:spPr>
        <p:txBody>
          <a:bodyPr wrap="square" rtlCol="0">
            <a:spAutoFit/>
          </a:bodyPr>
          <a:lstStyle/>
          <a:p>
            <a:pPr algn="ctr"/>
            <a:r>
              <a:rPr lang="en-US" sz="11500" b="1" dirty="0">
                <a:effectLst>
                  <a:outerShdw blurRad="38100" dist="38100" dir="2700000" algn="tl">
                    <a:srgbClr val="000000">
                      <a:alpha val="43137"/>
                    </a:srgbClr>
                  </a:outerShdw>
                </a:effectLst>
              </a:rPr>
              <a:t>SQL Server</a:t>
            </a:r>
            <a:endParaRPr lang="es-DO" sz="11500" b="1" dirty="0">
              <a:effectLst>
                <a:outerShdw blurRad="38100" dist="38100" dir="2700000" algn="tl">
                  <a:srgbClr val="000000">
                    <a:alpha val="43137"/>
                  </a:srgbClr>
                </a:outerShdw>
              </a:effectLst>
            </a:endParaRPr>
          </a:p>
        </p:txBody>
      </p:sp>
      <p:pic>
        <p:nvPicPr>
          <p:cNvPr id="6" name="Picture 5" descr="A person in a suit&#10;&#10;Description automatically generated with medium confidence">
            <a:extLst>
              <a:ext uri="{FF2B5EF4-FFF2-40B4-BE49-F238E27FC236}">
                <a16:creationId xmlns:a16="http://schemas.microsoft.com/office/drawing/2014/main" id="{8FE5721A-BFBB-472B-A8BF-DF0179A1F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8819" y="2237805"/>
            <a:ext cx="2048804" cy="2042194"/>
          </a:xfrm>
          <a:prstGeom prst="flowChartConnector">
            <a:avLst/>
          </a:prstGeom>
          <a:solidFill>
            <a:srgbClr val="F1F0F0"/>
          </a:solidFill>
          <a:ln w="76200">
            <a:solidFill>
              <a:srgbClr val="FF0000"/>
            </a:solidFill>
          </a:ln>
          <a:effectLst>
            <a:glow rad="63500">
              <a:schemeClr val="accent4">
                <a:satMod val="175000"/>
                <a:alpha val="40000"/>
              </a:schemeClr>
            </a:glow>
          </a:effectLst>
        </p:spPr>
      </p:pic>
      <p:pic>
        <p:nvPicPr>
          <p:cNvPr id="1030" name="Picture 6" descr="Cómo añadir o quitar una interfaz de red en SQL Server - Blog de Linube">
            <a:extLst>
              <a:ext uri="{FF2B5EF4-FFF2-40B4-BE49-F238E27FC236}">
                <a16:creationId xmlns:a16="http://schemas.microsoft.com/office/drawing/2014/main" id="{974D2BEA-A67E-496F-A02A-699ECDE8D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00" y="30288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Vector Sql Server PNG Transparent Background, Free Download #11348 -  FreeIconsPNG">
            <a:extLst>
              <a:ext uri="{FF2B5EF4-FFF2-40B4-BE49-F238E27FC236}">
                <a16:creationId xmlns:a16="http://schemas.microsoft.com/office/drawing/2014/main" id="{8A6F397B-0355-41A2-A811-7249345D5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2911" y="819297"/>
            <a:ext cx="1862049" cy="18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ctualización de producto">
            <a:extLst>
              <a:ext uri="{FF2B5EF4-FFF2-40B4-BE49-F238E27FC236}">
                <a16:creationId xmlns:a16="http://schemas.microsoft.com/office/drawing/2014/main" id="{669DD5DB-56BD-49A6-9382-08EDAA10E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135" y="1540901"/>
            <a:ext cx="4819650" cy="46863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FB27A74-B478-4747-B242-4E99B2E9D8BB}"/>
              </a:ext>
            </a:extLst>
          </p:cNvPr>
          <p:cNvSpPr txBox="1"/>
          <p:nvPr/>
        </p:nvSpPr>
        <p:spPr>
          <a:xfrm>
            <a:off x="467526" y="427837"/>
            <a:ext cx="11256948" cy="923330"/>
          </a:xfrm>
          <a:prstGeom prst="rect">
            <a:avLst/>
          </a:prstGeom>
          <a:noFill/>
        </p:spPr>
        <p:txBody>
          <a:bodyPr wrap="square">
            <a:spAutoFit/>
          </a:bodyPr>
          <a:lstStyle/>
          <a:p>
            <a:pPr algn="just"/>
            <a:r>
              <a:rPr lang="es-ES" b="0" i="0" dirty="0">
                <a:solidFill>
                  <a:srgbClr val="000000"/>
                </a:solidFill>
                <a:effectLst/>
                <a:latin typeface="-apple-system"/>
              </a:rPr>
              <a:t>La instalación tardará unos minutos antes de completarse con la siguiente ventana. Antes de hacer clic en finalizar, tiene la opción de instalar el tiempo de ejecución. Elija sí y luego haga clic en Finalizar. Aparece otra ventana de instalación, que instala </a:t>
            </a:r>
            <a:r>
              <a:rPr lang="es-ES" b="1" i="0" dirty="0">
                <a:solidFill>
                  <a:srgbClr val="000000"/>
                </a:solidFill>
                <a:effectLst/>
                <a:latin typeface="-apple-system"/>
              </a:rPr>
              <a:t>Crystal Reports Runtime</a:t>
            </a:r>
            <a:r>
              <a:rPr lang="es-ES" b="0" i="0" dirty="0">
                <a:solidFill>
                  <a:srgbClr val="000000"/>
                </a:solidFill>
                <a:effectLst/>
                <a:latin typeface="-apple-system"/>
              </a:rPr>
              <a:t>.</a:t>
            </a:r>
            <a:endParaRPr lang="es-ES" dirty="0"/>
          </a:p>
        </p:txBody>
      </p:sp>
      <p:pic>
        <p:nvPicPr>
          <p:cNvPr id="6148" name="Picture 4" descr="Instalación en tiempo de ejecución de Crystal Reports">
            <a:extLst>
              <a:ext uri="{FF2B5EF4-FFF2-40B4-BE49-F238E27FC236}">
                <a16:creationId xmlns:a16="http://schemas.microsoft.com/office/drawing/2014/main" id="{045D2CD8-4DCA-4CB3-AD16-EC38A1849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282" y="1540901"/>
            <a:ext cx="4781550"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3F0A93A-EB04-4E81-8AC6-C0E7B23AAB02}"/>
              </a:ext>
            </a:extLst>
          </p:cNvPr>
          <p:cNvSpPr txBox="1"/>
          <p:nvPr/>
        </p:nvSpPr>
        <p:spPr>
          <a:xfrm>
            <a:off x="5408886" y="6397885"/>
            <a:ext cx="6634341" cy="369332"/>
          </a:xfrm>
          <a:prstGeom prst="rect">
            <a:avLst/>
          </a:prstGeom>
          <a:noFill/>
        </p:spPr>
        <p:txBody>
          <a:bodyPr wrap="square">
            <a:spAutoFit/>
          </a:bodyPr>
          <a:lstStyle/>
          <a:p>
            <a:r>
              <a:rPr lang="es-ES" b="0" i="0" dirty="0">
                <a:solidFill>
                  <a:srgbClr val="000000"/>
                </a:solidFill>
                <a:effectLst/>
                <a:latin typeface="-apple-system"/>
              </a:rPr>
              <a:t>Eso es todo. Ahora abre Visual Studio 2019 y crea informes geniales.</a:t>
            </a:r>
            <a:endParaRPr lang="es-ES" dirty="0"/>
          </a:p>
        </p:txBody>
      </p:sp>
    </p:spTree>
    <p:extLst>
      <p:ext uri="{BB962C8B-B14F-4D97-AF65-F5344CB8AC3E}">
        <p14:creationId xmlns:p14="http://schemas.microsoft.com/office/powerpoint/2010/main" val="1582977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youtube, video, social, media, play Icon">
            <a:extLst>
              <a:ext uri="{FF2B5EF4-FFF2-40B4-BE49-F238E27FC236}">
                <a16:creationId xmlns:a16="http://schemas.microsoft.com/office/drawing/2014/main" id="{505C962E-7982-4797-A9A0-BF16F9FEF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26" y="159179"/>
            <a:ext cx="1355933" cy="135593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C3CC5E1-A611-4849-8D10-C1369B8A9422}"/>
              </a:ext>
            </a:extLst>
          </p:cNvPr>
          <p:cNvSpPr txBox="1"/>
          <p:nvPr/>
        </p:nvSpPr>
        <p:spPr>
          <a:xfrm>
            <a:off x="1808859" y="575535"/>
            <a:ext cx="9739358"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rPr>
              <a:t>VIDEOS DE AYUDA PARA INSTALACION EN CASO DE PROBLEMAS</a:t>
            </a:r>
            <a:endParaRPr lang="es-ES" sz="2800" b="1"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1249908-2DC4-402E-B702-0F95390A2E95}"/>
              </a:ext>
            </a:extLst>
          </p:cNvPr>
          <p:cNvSpPr txBox="1"/>
          <p:nvPr/>
        </p:nvSpPr>
        <p:spPr>
          <a:xfrm>
            <a:off x="964604" y="2300353"/>
            <a:ext cx="6810999" cy="461665"/>
          </a:xfrm>
          <a:prstGeom prst="rect">
            <a:avLst/>
          </a:prstGeom>
          <a:noFill/>
        </p:spPr>
        <p:txBody>
          <a:bodyPr wrap="square">
            <a:spAutoFit/>
          </a:bodyPr>
          <a:lstStyle/>
          <a:p>
            <a:r>
              <a:rPr lang="es-ES" sz="2400" b="1" dirty="0"/>
              <a:t>https://www.youtube.com/watch?v=ZyJXO9ZlUcY</a:t>
            </a:r>
          </a:p>
        </p:txBody>
      </p:sp>
      <p:sp>
        <p:nvSpPr>
          <p:cNvPr id="9" name="CuadroTexto 8">
            <a:extLst>
              <a:ext uri="{FF2B5EF4-FFF2-40B4-BE49-F238E27FC236}">
                <a16:creationId xmlns:a16="http://schemas.microsoft.com/office/drawing/2014/main" id="{645AAB41-BCE5-49D2-9F1F-C1309511E8EA}"/>
              </a:ext>
            </a:extLst>
          </p:cNvPr>
          <p:cNvSpPr txBox="1"/>
          <p:nvPr/>
        </p:nvSpPr>
        <p:spPr>
          <a:xfrm>
            <a:off x="964604" y="4008307"/>
            <a:ext cx="6984051" cy="400110"/>
          </a:xfrm>
          <a:prstGeom prst="rect">
            <a:avLst/>
          </a:prstGeom>
          <a:noFill/>
        </p:spPr>
        <p:txBody>
          <a:bodyPr wrap="square">
            <a:spAutoFit/>
          </a:bodyPr>
          <a:lstStyle/>
          <a:p>
            <a:r>
              <a:rPr lang="es-ES" sz="2000" b="1" dirty="0"/>
              <a:t>https://www.youtube.com/watch?v=jxylNuOZlNg</a:t>
            </a:r>
          </a:p>
        </p:txBody>
      </p:sp>
      <p:sp>
        <p:nvSpPr>
          <p:cNvPr id="11" name="CuadroTexto 10">
            <a:extLst>
              <a:ext uri="{FF2B5EF4-FFF2-40B4-BE49-F238E27FC236}">
                <a16:creationId xmlns:a16="http://schemas.microsoft.com/office/drawing/2014/main" id="{F28BA576-DC96-4B3A-B3A7-2BB5B8687A95}"/>
              </a:ext>
            </a:extLst>
          </p:cNvPr>
          <p:cNvSpPr txBox="1"/>
          <p:nvPr/>
        </p:nvSpPr>
        <p:spPr>
          <a:xfrm>
            <a:off x="578978" y="3538279"/>
            <a:ext cx="7727534" cy="400110"/>
          </a:xfrm>
          <a:prstGeom prst="rect">
            <a:avLst/>
          </a:prstGeom>
          <a:noFill/>
        </p:spPr>
        <p:txBody>
          <a:bodyPr wrap="square">
            <a:spAutoFit/>
          </a:bodyPr>
          <a:lstStyle>
            <a:defPPr>
              <a:defRPr lang="es-DO"/>
            </a:defPPr>
            <a:lvl1pPr marL="285750" indent="-285750">
              <a:buFont typeface="Arial" panose="020B0604020202020204" pitchFamily="34" charset="0"/>
              <a:buChar char="•"/>
              <a:defRPr sz="2000" b="1" i="0">
                <a:solidFill>
                  <a:srgbClr val="002060"/>
                </a:solidFill>
                <a:effectLst/>
                <a:latin typeface="Roboto" panose="02000000000000000000" pitchFamily="2" charset="0"/>
              </a:defRPr>
            </a:lvl1pPr>
          </a:lstStyle>
          <a:p>
            <a:r>
              <a:rPr lang="en-US" dirty="0"/>
              <a:t>Opcion # 2</a:t>
            </a:r>
          </a:p>
        </p:txBody>
      </p:sp>
      <p:cxnSp>
        <p:nvCxnSpPr>
          <p:cNvPr id="12" name="Conector recto 11">
            <a:extLst>
              <a:ext uri="{FF2B5EF4-FFF2-40B4-BE49-F238E27FC236}">
                <a16:creationId xmlns:a16="http://schemas.microsoft.com/office/drawing/2014/main" id="{1BA9BCEC-EC84-483B-97F0-F0EFC4DDE51C}"/>
              </a:ext>
            </a:extLst>
          </p:cNvPr>
          <p:cNvCxnSpPr/>
          <p:nvPr/>
        </p:nvCxnSpPr>
        <p:spPr>
          <a:xfrm>
            <a:off x="259222" y="1401510"/>
            <a:ext cx="1167355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5C0DBE5-3168-4E2B-A394-8E8F4AD3E5BD}"/>
              </a:ext>
            </a:extLst>
          </p:cNvPr>
          <p:cNvCxnSpPr/>
          <p:nvPr/>
        </p:nvCxnSpPr>
        <p:spPr>
          <a:xfrm>
            <a:off x="377439" y="3092153"/>
            <a:ext cx="1167355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F7070DE6-D871-4851-8C6D-226252F1758A}"/>
              </a:ext>
            </a:extLst>
          </p:cNvPr>
          <p:cNvSpPr txBox="1"/>
          <p:nvPr/>
        </p:nvSpPr>
        <p:spPr>
          <a:xfrm>
            <a:off x="900156" y="5558836"/>
            <a:ext cx="6097424" cy="369332"/>
          </a:xfrm>
          <a:prstGeom prst="rect">
            <a:avLst/>
          </a:prstGeom>
          <a:noFill/>
        </p:spPr>
        <p:txBody>
          <a:bodyPr wrap="square">
            <a:spAutoFit/>
          </a:bodyPr>
          <a:lstStyle/>
          <a:p>
            <a:r>
              <a:rPr lang="es-ES" b="1" dirty="0"/>
              <a:t>https://www.youtube.com/watch?v=kk93Lcc7IAw</a:t>
            </a:r>
          </a:p>
        </p:txBody>
      </p:sp>
      <p:sp>
        <p:nvSpPr>
          <p:cNvPr id="15" name="CuadroTexto 14">
            <a:extLst>
              <a:ext uri="{FF2B5EF4-FFF2-40B4-BE49-F238E27FC236}">
                <a16:creationId xmlns:a16="http://schemas.microsoft.com/office/drawing/2014/main" id="{D02471E4-3C2D-46EB-9022-D084C2D3FD68}"/>
              </a:ext>
            </a:extLst>
          </p:cNvPr>
          <p:cNvSpPr txBox="1"/>
          <p:nvPr/>
        </p:nvSpPr>
        <p:spPr>
          <a:xfrm>
            <a:off x="578978" y="4897863"/>
            <a:ext cx="7727534" cy="400110"/>
          </a:xfrm>
          <a:prstGeom prst="rect">
            <a:avLst/>
          </a:prstGeom>
          <a:noFill/>
        </p:spPr>
        <p:txBody>
          <a:bodyPr wrap="square">
            <a:spAutoFit/>
          </a:bodyPr>
          <a:lstStyle>
            <a:defPPr>
              <a:defRPr lang="es-DO"/>
            </a:defPPr>
            <a:lvl1pPr marL="285750" indent="-285750">
              <a:buFont typeface="Arial" panose="020B0604020202020204" pitchFamily="34" charset="0"/>
              <a:buChar char="•"/>
              <a:defRPr sz="2000" b="1" i="0">
                <a:solidFill>
                  <a:srgbClr val="002060"/>
                </a:solidFill>
                <a:effectLst/>
                <a:latin typeface="Roboto" panose="02000000000000000000" pitchFamily="2" charset="0"/>
              </a:defRPr>
            </a:lvl1pPr>
          </a:lstStyle>
          <a:p>
            <a:r>
              <a:rPr lang="en-US" dirty="0"/>
              <a:t>Opcion # 3</a:t>
            </a:r>
          </a:p>
        </p:txBody>
      </p:sp>
      <p:sp>
        <p:nvSpPr>
          <p:cNvPr id="16" name="CuadroTexto 15">
            <a:extLst>
              <a:ext uri="{FF2B5EF4-FFF2-40B4-BE49-F238E27FC236}">
                <a16:creationId xmlns:a16="http://schemas.microsoft.com/office/drawing/2014/main" id="{221B15E8-D653-4DB7-B85C-FB1A21A8BBB3}"/>
              </a:ext>
            </a:extLst>
          </p:cNvPr>
          <p:cNvSpPr txBox="1"/>
          <p:nvPr/>
        </p:nvSpPr>
        <p:spPr>
          <a:xfrm>
            <a:off x="578978" y="1784616"/>
            <a:ext cx="7727534" cy="400110"/>
          </a:xfrm>
          <a:prstGeom prst="rect">
            <a:avLst/>
          </a:prstGeom>
          <a:noFill/>
        </p:spPr>
        <p:txBody>
          <a:bodyPr wrap="square">
            <a:spAutoFit/>
          </a:bodyPr>
          <a:lstStyle>
            <a:defPPr>
              <a:defRPr lang="es-DO"/>
            </a:defPPr>
            <a:lvl1pPr marL="285750" indent="-285750">
              <a:buFont typeface="Arial" panose="020B0604020202020204" pitchFamily="34" charset="0"/>
              <a:buChar char="•"/>
              <a:defRPr sz="2000" b="1" i="0">
                <a:solidFill>
                  <a:srgbClr val="002060"/>
                </a:solidFill>
                <a:effectLst/>
                <a:latin typeface="Roboto" panose="02000000000000000000" pitchFamily="2" charset="0"/>
              </a:defRPr>
            </a:lvl1pPr>
          </a:lstStyle>
          <a:p>
            <a:r>
              <a:rPr lang="en-US" dirty="0"/>
              <a:t>Opcion # 1</a:t>
            </a:r>
          </a:p>
        </p:txBody>
      </p:sp>
      <p:cxnSp>
        <p:nvCxnSpPr>
          <p:cNvPr id="17" name="Conector recto 16">
            <a:extLst>
              <a:ext uri="{FF2B5EF4-FFF2-40B4-BE49-F238E27FC236}">
                <a16:creationId xmlns:a16="http://schemas.microsoft.com/office/drawing/2014/main" id="{2F595A97-7777-49E8-A6C6-E7C74F0D8C9B}"/>
              </a:ext>
            </a:extLst>
          </p:cNvPr>
          <p:cNvCxnSpPr/>
          <p:nvPr/>
        </p:nvCxnSpPr>
        <p:spPr>
          <a:xfrm>
            <a:off x="377438" y="4748612"/>
            <a:ext cx="1167355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603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Urge a telcos mexicanas mejorar la experiencia del cliente | Mundo Contact">
            <a:extLst>
              <a:ext uri="{FF2B5EF4-FFF2-40B4-BE49-F238E27FC236}">
                <a16:creationId xmlns:a16="http://schemas.microsoft.com/office/drawing/2014/main" id="{F03E3F2D-0166-4F1A-A3A4-4426E4707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169" y="344592"/>
            <a:ext cx="6667500"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EA3A02C-4886-4033-82E6-2236BEA3B765}"/>
              </a:ext>
            </a:extLst>
          </p:cNvPr>
          <p:cNvSpPr txBox="1"/>
          <p:nvPr/>
        </p:nvSpPr>
        <p:spPr>
          <a:xfrm>
            <a:off x="333285" y="5162023"/>
            <a:ext cx="11665010" cy="1569660"/>
          </a:xfrm>
          <a:prstGeom prst="rect">
            <a:avLst/>
          </a:prstGeom>
          <a:noFill/>
        </p:spPr>
        <p:txBody>
          <a:bodyPr wrap="square" rtlCol="0">
            <a:spAutoFit/>
          </a:bodyPr>
          <a:lstStyle/>
          <a:p>
            <a:pPr algn="ctr"/>
            <a:r>
              <a:rPr lang="en-US" sz="3200" b="1" dirty="0">
                <a:solidFill>
                  <a:srgbClr val="FF0000"/>
                </a:solidFill>
                <a:effectLst>
                  <a:outerShdw blurRad="38100" dist="38100" dir="2700000" algn="tl">
                    <a:srgbClr val="000000">
                      <a:alpha val="43137"/>
                    </a:srgbClr>
                  </a:outerShdw>
                </a:effectLst>
              </a:rPr>
              <a:t>Nadie me de excusas que no puede instalar, descargar, configurar o hacer el proyecto, que no aparece, que no me deja, que esta roto el enlace, etc, etc, oK.</a:t>
            </a:r>
            <a:endParaRPr lang="es-E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109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5A4279-59FF-4C76-B626-5632EC18B5AA}"/>
              </a:ext>
            </a:extLst>
          </p:cNvPr>
          <p:cNvSpPr txBox="1"/>
          <p:nvPr/>
        </p:nvSpPr>
        <p:spPr>
          <a:xfrm>
            <a:off x="2559755" y="89073"/>
            <a:ext cx="6911546" cy="830997"/>
          </a:xfrm>
          <a:prstGeom prst="rect">
            <a:avLst/>
          </a:prstGeom>
          <a:noFill/>
        </p:spPr>
        <p:txBody>
          <a:bodyPr wrap="square" rtlCol="0">
            <a:spAutoFit/>
          </a:bodyPr>
          <a:lstStyle/>
          <a:p>
            <a:pPr algn="ctr"/>
            <a:r>
              <a:rPr lang="en-US" sz="4800" b="1" dirty="0"/>
              <a:t>CASO DE USO:</a:t>
            </a:r>
            <a:endParaRPr lang="es-DO" sz="4800" b="1" dirty="0"/>
          </a:p>
        </p:txBody>
      </p:sp>
      <p:sp>
        <p:nvSpPr>
          <p:cNvPr id="3" name="TextBox 2">
            <a:extLst>
              <a:ext uri="{FF2B5EF4-FFF2-40B4-BE49-F238E27FC236}">
                <a16:creationId xmlns:a16="http://schemas.microsoft.com/office/drawing/2014/main" id="{3DC8DA77-2003-4853-8B0E-96275E817709}"/>
              </a:ext>
            </a:extLst>
          </p:cNvPr>
          <p:cNvSpPr txBox="1"/>
          <p:nvPr/>
        </p:nvSpPr>
        <p:spPr>
          <a:xfrm>
            <a:off x="420937" y="1502905"/>
            <a:ext cx="2485053" cy="523220"/>
          </a:xfrm>
          <a:prstGeom prst="rect">
            <a:avLst/>
          </a:prstGeom>
          <a:noFill/>
        </p:spPr>
        <p:txBody>
          <a:bodyPr wrap="square" rtlCol="0">
            <a:spAutoFit/>
          </a:bodyPr>
          <a:lstStyle/>
          <a:p>
            <a:r>
              <a:rPr lang="en-US" sz="2800" b="1" dirty="0"/>
              <a:t>En la empresa:</a:t>
            </a:r>
            <a:endParaRPr lang="es-DO" sz="2800" b="1" dirty="0"/>
          </a:p>
        </p:txBody>
      </p:sp>
      <p:grpSp>
        <p:nvGrpSpPr>
          <p:cNvPr id="12" name="Group 11">
            <a:extLst>
              <a:ext uri="{FF2B5EF4-FFF2-40B4-BE49-F238E27FC236}">
                <a16:creationId xmlns:a16="http://schemas.microsoft.com/office/drawing/2014/main" id="{AC767144-C614-45C3-B181-9F3C5C84449D}"/>
              </a:ext>
            </a:extLst>
          </p:cNvPr>
          <p:cNvGrpSpPr/>
          <p:nvPr/>
        </p:nvGrpSpPr>
        <p:grpSpPr>
          <a:xfrm>
            <a:off x="3871785" y="1084959"/>
            <a:ext cx="4361693" cy="1153321"/>
            <a:chOff x="2772872" y="3202668"/>
            <a:chExt cx="5208044" cy="1430869"/>
          </a:xfrm>
        </p:grpSpPr>
        <p:grpSp>
          <p:nvGrpSpPr>
            <p:cNvPr id="8" name="Group 7">
              <a:extLst>
                <a:ext uri="{FF2B5EF4-FFF2-40B4-BE49-F238E27FC236}">
                  <a16:creationId xmlns:a16="http://schemas.microsoft.com/office/drawing/2014/main" id="{68702AA9-91CB-4D8C-B5D0-376ABD6E3605}"/>
                </a:ext>
              </a:extLst>
            </p:cNvPr>
            <p:cNvGrpSpPr/>
            <p:nvPr/>
          </p:nvGrpSpPr>
          <p:grpSpPr>
            <a:xfrm>
              <a:off x="2772872" y="3202668"/>
              <a:ext cx="4922140" cy="1430869"/>
              <a:chOff x="2018427" y="3658025"/>
              <a:chExt cx="1936890" cy="563039"/>
            </a:xfrm>
          </p:grpSpPr>
          <p:sp>
            <p:nvSpPr>
              <p:cNvPr id="4" name="CuadroTexto 17">
                <a:extLst>
                  <a:ext uri="{FF2B5EF4-FFF2-40B4-BE49-F238E27FC236}">
                    <a16:creationId xmlns:a16="http://schemas.microsoft.com/office/drawing/2014/main" id="{3729D17A-5D98-4C26-BA2E-47223BADBC53}"/>
                  </a:ext>
                </a:extLst>
              </p:cNvPr>
              <p:cNvSpPr txBox="1"/>
              <p:nvPr/>
            </p:nvSpPr>
            <p:spPr>
              <a:xfrm>
                <a:off x="2233010" y="3658025"/>
                <a:ext cx="1722307" cy="384454"/>
              </a:xfrm>
              <a:prstGeom prst="rect">
                <a:avLst/>
              </a:prstGeom>
              <a:noFill/>
            </p:spPr>
            <p:txBody>
              <a:bodyPr wrap="square" rtlCol="0">
                <a:spAutoFit/>
              </a:bodyPr>
              <a:lstStyle/>
              <a:p>
                <a:pPr algn="ctr"/>
                <a:r>
                  <a:rPr lang="en-US" sz="5400" b="1" dirty="0">
                    <a:solidFill>
                      <a:schemeClr val="accent6">
                        <a:lumMod val="75000"/>
                      </a:schemeClr>
                    </a:solidFill>
                  </a:rPr>
                  <a:t>JPVTech</a:t>
                </a:r>
                <a:endParaRPr lang="es-ES" sz="5400" b="1" dirty="0">
                  <a:solidFill>
                    <a:schemeClr val="accent6">
                      <a:lumMod val="75000"/>
                    </a:schemeClr>
                  </a:solidFill>
                </a:endParaRPr>
              </a:p>
            </p:txBody>
          </p:sp>
          <p:pic>
            <p:nvPicPr>
              <p:cNvPr id="5" name="Picture 2" descr="Icono grafico de barras, donut, graficos">
                <a:extLst>
                  <a:ext uri="{FF2B5EF4-FFF2-40B4-BE49-F238E27FC236}">
                    <a16:creationId xmlns:a16="http://schemas.microsoft.com/office/drawing/2014/main" id="{67496752-5165-4275-8395-2200757EC7CC}"/>
                  </a:ext>
                </a:extLst>
              </p:cNvPr>
              <p:cNvPicPr>
                <a:picLocks noChangeAspect="1" noChangeArrowheads="1"/>
              </p:cNvPicPr>
              <p:nvPr/>
            </p:nvPicPr>
            <p:blipFill>
              <a:blip r:embed="rId2" cstate="hq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18427" y="3697844"/>
                <a:ext cx="470987" cy="523220"/>
              </a:xfrm>
              <a:prstGeom prst="rect">
                <a:avLst/>
              </a:prstGeom>
              <a:solidFill>
                <a:schemeClr val="bg1">
                  <a:lumMod val="95000"/>
                </a:schemeClr>
              </a:solidFill>
              <a:ln>
                <a:noFill/>
              </a:ln>
            </p:spPr>
          </p:pic>
          <p:sp>
            <p:nvSpPr>
              <p:cNvPr id="6" name="CuadroTexto 21">
                <a:extLst>
                  <a:ext uri="{FF2B5EF4-FFF2-40B4-BE49-F238E27FC236}">
                    <a16:creationId xmlns:a16="http://schemas.microsoft.com/office/drawing/2014/main" id="{CEAA6652-1194-4766-9F5B-08FBB71A7B55}"/>
                  </a:ext>
                </a:extLst>
              </p:cNvPr>
              <p:cNvSpPr txBox="1"/>
              <p:nvPr/>
            </p:nvSpPr>
            <p:spPr>
              <a:xfrm>
                <a:off x="2253921" y="4037013"/>
                <a:ext cx="1659717" cy="165278"/>
              </a:xfrm>
              <a:prstGeom prst="rect">
                <a:avLst/>
              </a:prstGeom>
              <a:noFill/>
            </p:spPr>
            <p:txBody>
              <a:bodyPr wrap="square" rtlCol="0">
                <a:spAutoFit/>
              </a:bodyPr>
              <a:lstStyle/>
              <a:p>
                <a:pPr algn="ctr"/>
                <a:r>
                  <a:rPr lang="en-US" sz="1600" b="1" dirty="0"/>
                  <a:t>Soluciones Tecnologicas para Ti</a:t>
                </a:r>
                <a:endParaRPr lang="es-ES" sz="1600" b="1" dirty="0"/>
              </a:p>
            </p:txBody>
          </p:sp>
        </p:grpSp>
        <p:pic>
          <p:nvPicPr>
            <p:cNvPr id="11" name="Picture 10">
              <a:extLst>
                <a:ext uri="{FF2B5EF4-FFF2-40B4-BE49-F238E27FC236}">
                  <a16:creationId xmlns:a16="http://schemas.microsoft.com/office/drawing/2014/main" id="{6575D1BB-8B36-4CA5-8B02-858AF7D74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586" y="3230260"/>
              <a:ext cx="1093330" cy="1123403"/>
            </a:xfrm>
            <a:prstGeom prst="flowChartConnector">
              <a:avLst/>
            </a:prstGeom>
            <a:ln w="38100">
              <a:solidFill>
                <a:srgbClr val="548235"/>
              </a:solidFill>
            </a:ln>
          </p:spPr>
        </p:pic>
      </p:grpSp>
      <p:sp>
        <p:nvSpPr>
          <p:cNvPr id="13" name="TextBox 12">
            <a:extLst>
              <a:ext uri="{FF2B5EF4-FFF2-40B4-BE49-F238E27FC236}">
                <a16:creationId xmlns:a16="http://schemas.microsoft.com/office/drawing/2014/main" id="{7D25E91E-107C-4EE3-9CC0-AD8AF8DC2392}"/>
              </a:ext>
            </a:extLst>
          </p:cNvPr>
          <p:cNvSpPr txBox="1"/>
          <p:nvPr/>
        </p:nvSpPr>
        <p:spPr>
          <a:xfrm>
            <a:off x="197708" y="2608960"/>
            <a:ext cx="11796583" cy="3785652"/>
          </a:xfrm>
          <a:prstGeom prst="rect">
            <a:avLst/>
          </a:prstGeom>
          <a:noFill/>
        </p:spPr>
        <p:txBody>
          <a:bodyPr wrap="square" rtlCol="0">
            <a:spAutoFit/>
          </a:bodyPr>
          <a:lstStyle/>
          <a:p>
            <a:pPr algn="just"/>
            <a:r>
              <a:rPr lang="en-US" sz="2400" dirty="0"/>
              <a:t>En la Empresa donde trabajas te han asignado una tarea para que le diseñes un reporte Paramentrizado, con el cual puedan con un filtro de fecha, poder realizar analisis de ventas, con los </a:t>
            </a:r>
            <a:r>
              <a:rPr lang="en-US" sz="2400" b="1" dirty="0"/>
              <a:t>encabezados de # de Factura, Fecha, Region, Ciudad, Cliente, Vendedor, Producto,  cantidad, precio y monto total</a:t>
            </a:r>
            <a:r>
              <a:rPr lang="en-US" sz="2400" dirty="0"/>
              <a:t>, para ello tienes que </a:t>
            </a:r>
            <a:r>
              <a:rPr lang="es-DO" sz="2400" dirty="0"/>
              <a:t>utilizar</a:t>
            </a:r>
            <a:r>
              <a:rPr lang="en-US" sz="2400" dirty="0"/>
              <a:t> un Stack de  herramientas de Microsoft y SAP, con el Entorno  de </a:t>
            </a:r>
            <a:r>
              <a:rPr lang="en-US" sz="2400" b="1" dirty="0"/>
              <a:t>Desarrollo Visual Studio 2019, C#, Visual Basic. Net</a:t>
            </a:r>
            <a:r>
              <a:rPr lang="en-US" sz="2400" dirty="0"/>
              <a:t>, y </a:t>
            </a:r>
            <a:r>
              <a:rPr lang="en-US" sz="2400" b="1" dirty="0"/>
              <a:t>Crystal Report</a:t>
            </a:r>
            <a:r>
              <a:rPr lang="en-US" sz="2400" dirty="0"/>
              <a:t>, en el caso de Crystal podemos descargala desde la Pagina Oficial. Por igual te ha pedido que le agregues algunos graficos. </a:t>
            </a:r>
          </a:p>
          <a:p>
            <a:pPr algn="just"/>
            <a:endParaRPr lang="en-US" sz="2400" b="1" dirty="0"/>
          </a:p>
          <a:p>
            <a:pPr algn="just"/>
            <a:r>
              <a:rPr lang="en-US" sz="2400" b="1" dirty="0"/>
              <a:t>Te piden que lo hagas lo mas rapido posible y que recuerdes agregarle la opcion de fecha inicial y fecha final, y que puedan guardar a PDF o exportar a Excel, etc. </a:t>
            </a:r>
            <a:endParaRPr lang="es-DO" sz="2400" b="1" dirty="0"/>
          </a:p>
        </p:txBody>
      </p:sp>
    </p:spTree>
    <p:extLst>
      <p:ext uri="{BB962C8B-B14F-4D97-AF65-F5344CB8AC3E}">
        <p14:creationId xmlns:p14="http://schemas.microsoft.com/office/powerpoint/2010/main" val="3871751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P Crystal Reports Support &amp; Services | NJ NY PA | On-Site Technology">
            <a:extLst>
              <a:ext uri="{FF2B5EF4-FFF2-40B4-BE49-F238E27FC236}">
                <a16:creationId xmlns:a16="http://schemas.microsoft.com/office/drawing/2014/main" id="{235724B6-BFD4-DA01-AC9E-7A15C7C49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654" y="937965"/>
            <a:ext cx="3164219" cy="31642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Visual Studio - Wikipedia, la enciclopedia libre">
            <a:extLst>
              <a:ext uri="{FF2B5EF4-FFF2-40B4-BE49-F238E27FC236}">
                <a16:creationId xmlns:a16="http://schemas.microsoft.com/office/drawing/2014/main" id="{2A9C6F0A-5E43-0983-E1D4-0A6452F09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78" y="1608624"/>
            <a:ext cx="4405028" cy="44050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rso de Visual Basic.NET 2012 - AIP Barcelona">
            <a:extLst>
              <a:ext uri="{FF2B5EF4-FFF2-40B4-BE49-F238E27FC236}">
                <a16:creationId xmlns:a16="http://schemas.microsoft.com/office/drawing/2014/main" id="{C248442A-E7C7-C650-9117-01A085C6F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5559" y="3907275"/>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2CF7BCCE-94D3-D755-9B25-CC89FC2B919D}"/>
              </a:ext>
            </a:extLst>
          </p:cNvPr>
          <p:cNvPicPr>
            <a:picLocks noChangeAspect="1"/>
          </p:cNvPicPr>
          <p:nvPr/>
        </p:nvPicPr>
        <p:blipFill>
          <a:blip r:embed="rId5"/>
          <a:stretch>
            <a:fillRect/>
          </a:stretch>
        </p:blipFill>
        <p:spPr>
          <a:xfrm>
            <a:off x="9814126" y="2961831"/>
            <a:ext cx="2245625" cy="1698614"/>
          </a:xfrm>
          <a:prstGeom prst="rect">
            <a:avLst/>
          </a:prstGeom>
        </p:spPr>
      </p:pic>
    </p:spTree>
    <p:extLst>
      <p:ext uri="{BB962C8B-B14F-4D97-AF65-F5344CB8AC3E}">
        <p14:creationId xmlns:p14="http://schemas.microsoft.com/office/powerpoint/2010/main" val="1027907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6C2CB7C-96B1-4F3C-B526-D63E80B99C51}"/>
              </a:ext>
            </a:extLst>
          </p:cNvPr>
          <p:cNvSpPr txBox="1"/>
          <p:nvPr/>
        </p:nvSpPr>
        <p:spPr>
          <a:xfrm>
            <a:off x="152400" y="177801"/>
            <a:ext cx="11887200" cy="1569660"/>
          </a:xfrm>
          <a:prstGeom prst="rect">
            <a:avLst/>
          </a:prstGeom>
          <a:noFill/>
        </p:spPr>
        <p:txBody>
          <a:bodyPr wrap="square">
            <a:spAutoFit/>
          </a:bodyPr>
          <a:lstStyle/>
          <a:p>
            <a:pPr algn="ctr"/>
            <a:r>
              <a:rPr lang="es-ES" sz="3200" b="1" dirty="0">
                <a:latin typeface="Noto Sans"/>
              </a:rPr>
              <a:t>En el SQL Server creamos un Store Procedure llamado PA_ReporteCrystal, el cual podemos usar para crear un Reporte con Crystal Report.</a:t>
            </a:r>
          </a:p>
        </p:txBody>
      </p:sp>
      <p:sp>
        <p:nvSpPr>
          <p:cNvPr id="5" name="TextBox 4">
            <a:extLst>
              <a:ext uri="{FF2B5EF4-FFF2-40B4-BE49-F238E27FC236}">
                <a16:creationId xmlns:a16="http://schemas.microsoft.com/office/drawing/2014/main" id="{550A05DD-FF7F-4FF8-88E6-07CB2E325464}"/>
              </a:ext>
            </a:extLst>
          </p:cNvPr>
          <p:cNvSpPr txBox="1"/>
          <p:nvPr/>
        </p:nvSpPr>
        <p:spPr>
          <a:xfrm>
            <a:off x="304800" y="2209801"/>
            <a:ext cx="11582400" cy="2831544"/>
          </a:xfrm>
          <a:prstGeom prst="rect">
            <a:avLst/>
          </a:prstGeom>
          <a:noFill/>
        </p:spPr>
        <p:txBody>
          <a:bodyPr wrap="square">
            <a:spAutoFit/>
          </a:bodyPr>
          <a:lstStyle/>
          <a:p>
            <a:endParaRPr lang="es-DO" sz="1600" dirty="0">
              <a:solidFill>
                <a:srgbClr val="000000"/>
              </a:solidFill>
              <a:latin typeface="Consolas" panose="020B0609020204030204" pitchFamily="49" charset="0"/>
            </a:endParaRPr>
          </a:p>
          <a:p>
            <a:r>
              <a:rPr lang="es-DO" sz="1600" dirty="0">
                <a:solidFill>
                  <a:srgbClr val="008000"/>
                </a:solidFill>
                <a:latin typeface="Consolas" panose="020B0609020204030204" pitchFamily="49" charset="0"/>
              </a:rPr>
              <a:t>--Aqui vamos a crear un Procedimiento Almacenado para Parámetros de un Reporte:</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create</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procedure</a:t>
            </a:r>
            <a:r>
              <a:rPr lang="es-DO" sz="1600" dirty="0">
                <a:solidFill>
                  <a:srgbClr val="000000"/>
                </a:solidFill>
                <a:latin typeface="Consolas" panose="020B0609020204030204" pitchFamily="49" charset="0"/>
              </a:rPr>
              <a:t> PA_ReporteCrystal</a:t>
            </a:r>
          </a:p>
          <a:p>
            <a:r>
              <a:rPr lang="es-DO" sz="1600" dirty="0">
                <a:solidFill>
                  <a:srgbClr val="000000"/>
                </a:solidFill>
                <a:latin typeface="Consolas" panose="020B0609020204030204" pitchFamily="49" charset="0"/>
              </a:rPr>
              <a:t>(@fecha_Inicial </a:t>
            </a:r>
            <a:r>
              <a:rPr lang="es-DO" sz="1600" dirty="0">
                <a:solidFill>
                  <a:srgbClr val="0000FF"/>
                </a:solidFill>
                <a:latin typeface="Consolas" panose="020B0609020204030204" pitchFamily="49" charset="0"/>
              </a:rPr>
              <a:t>date</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@fecha_Final </a:t>
            </a:r>
            <a:r>
              <a:rPr lang="es-DO" sz="1600" dirty="0">
                <a:solidFill>
                  <a:srgbClr val="0000FF"/>
                </a:solidFill>
                <a:latin typeface="Consolas" panose="020B0609020204030204" pitchFamily="49" charset="0"/>
              </a:rPr>
              <a:t>date</a:t>
            </a:r>
          </a:p>
          <a:p>
            <a:r>
              <a:rPr lang="es-DO" sz="1600" dirty="0">
                <a:latin typeface="Consolas" panose="020B0609020204030204" pitchFamily="49" charset="0"/>
              </a:rPr>
              <a:t>)</a:t>
            </a:r>
          </a:p>
          <a:p>
            <a:r>
              <a:rPr lang="es-DO" sz="1600" dirty="0">
                <a:solidFill>
                  <a:srgbClr val="0000FF"/>
                </a:solidFill>
                <a:latin typeface="Consolas" panose="020B0609020204030204" pitchFamily="49" charset="0"/>
              </a:rPr>
              <a:t>as</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select</a:t>
            </a:r>
            <a:r>
              <a:rPr lang="es-DO" sz="1600" dirty="0">
                <a:solidFill>
                  <a:srgbClr val="000000"/>
                </a:solidFill>
                <a:latin typeface="Consolas" panose="020B0609020204030204" pitchFamily="49" charset="0"/>
              </a:rPr>
              <a:t>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a:t>
            </a:r>
            <a:r>
              <a:rPr lang="es-DO" sz="1800" dirty="0">
                <a:solidFill>
                  <a:srgbClr val="000000"/>
                </a:solidFill>
                <a:latin typeface="Consolas" panose="020B0609020204030204" pitchFamily="49" charset="0"/>
              </a:rPr>
              <a:t>Ventas_Hechos</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where</a:t>
            </a:r>
            <a:r>
              <a:rPr lang="es-DO" sz="1600" dirty="0">
                <a:solidFill>
                  <a:srgbClr val="000000"/>
                </a:solidFill>
                <a:latin typeface="Consolas" panose="020B0609020204030204" pitchFamily="49" charset="0"/>
              </a:rPr>
              <a:t> fecha_venta </a:t>
            </a:r>
            <a:r>
              <a:rPr lang="es-DO" sz="1600" dirty="0">
                <a:solidFill>
                  <a:srgbClr val="808080"/>
                </a:solidFill>
                <a:latin typeface="Consolas" panose="020B0609020204030204" pitchFamily="49" charset="0"/>
              </a:rPr>
              <a:t>&gt;=</a:t>
            </a:r>
            <a:r>
              <a:rPr lang="es-DO" sz="1600" dirty="0">
                <a:solidFill>
                  <a:srgbClr val="000000"/>
                </a:solidFill>
                <a:latin typeface="Consolas" panose="020B0609020204030204" pitchFamily="49" charset="0"/>
              </a:rPr>
              <a:t> @fecha_Inicial </a:t>
            </a:r>
            <a:r>
              <a:rPr lang="es-DO" sz="1600" dirty="0">
                <a:solidFill>
                  <a:srgbClr val="808080"/>
                </a:solidFill>
                <a:latin typeface="Consolas" panose="020B0609020204030204" pitchFamily="49" charset="0"/>
              </a:rPr>
              <a:t>and</a:t>
            </a:r>
            <a:r>
              <a:rPr lang="es-DO" sz="1600" dirty="0">
                <a:solidFill>
                  <a:srgbClr val="000000"/>
                </a:solidFill>
                <a:latin typeface="Consolas" panose="020B0609020204030204" pitchFamily="49" charset="0"/>
              </a:rPr>
              <a:t> fecha_venta </a:t>
            </a:r>
            <a:r>
              <a:rPr lang="es-DO" sz="1600" dirty="0">
                <a:solidFill>
                  <a:srgbClr val="808080"/>
                </a:solidFill>
                <a:latin typeface="Consolas" panose="020B0609020204030204" pitchFamily="49" charset="0"/>
              </a:rPr>
              <a:t>&lt;=</a:t>
            </a:r>
            <a:r>
              <a:rPr lang="es-DO" sz="1600" dirty="0">
                <a:solidFill>
                  <a:srgbClr val="000000"/>
                </a:solidFill>
                <a:latin typeface="Consolas" panose="020B0609020204030204" pitchFamily="49" charset="0"/>
              </a:rPr>
              <a:t> @fecha_Final</a:t>
            </a:r>
          </a:p>
          <a:p>
            <a:r>
              <a:rPr lang="es-DO" sz="1600" dirty="0">
                <a:solidFill>
                  <a:srgbClr val="0000FF"/>
                </a:solidFill>
                <a:latin typeface="Consolas" panose="020B0609020204030204" pitchFamily="49" charset="0"/>
              </a:rPr>
              <a:t>go</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p:txBody>
      </p:sp>
      <p:sp>
        <p:nvSpPr>
          <p:cNvPr id="2" name="Rectángulo 1"/>
          <p:cNvSpPr/>
          <p:nvPr/>
        </p:nvSpPr>
        <p:spPr>
          <a:xfrm>
            <a:off x="152400" y="5524722"/>
            <a:ext cx="11582400" cy="769634"/>
          </a:xfrm>
          <a:prstGeom prst="rect">
            <a:avLst/>
          </a:prstGeom>
        </p:spPr>
        <p:txBody>
          <a:bodyPr wrap="square">
            <a:spAutoFit/>
          </a:bodyPr>
          <a:lstStyle/>
          <a:p>
            <a:pPr algn="just"/>
            <a:r>
              <a:rPr lang="es-DO" sz="1467" dirty="0">
                <a:solidFill>
                  <a:srgbClr val="008000"/>
                </a:solidFill>
                <a:latin typeface="Consolas" panose="020B0609020204030204" pitchFamily="49" charset="0"/>
              </a:rPr>
              <a:t>--Veamos una consultas con parámetros Reales</a:t>
            </a:r>
            <a:endParaRPr lang="es-DO" sz="1467" dirty="0">
              <a:solidFill>
                <a:srgbClr val="000000"/>
              </a:solidFill>
              <a:latin typeface="Consolas" panose="020B0609020204030204" pitchFamily="49" charset="0"/>
            </a:endParaRPr>
          </a:p>
          <a:p>
            <a:pPr algn="just"/>
            <a:r>
              <a:rPr lang="es-DO" sz="1467" dirty="0">
                <a:solidFill>
                  <a:srgbClr val="0000FF"/>
                </a:solidFill>
                <a:latin typeface="Consolas" panose="020B0609020204030204" pitchFamily="49" charset="0"/>
              </a:rPr>
              <a:t>select</a:t>
            </a:r>
            <a:r>
              <a:rPr lang="es-DO" sz="1467" dirty="0">
                <a:solidFill>
                  <a:srgbClr val="000000"/>
                </a:solidFill>
                <a:latin typeface="Consolas" panose="020B0609020204030204" pitchFamily="49" charset="0"/>
              </a:rPr>
              <a:t> </a:t>
            </a:r>
            <a:r>
              <a:rPr lang="es-DO" sz="1467" dirty="0">
                <a:solidFill>
                  <a:srgbClr val="808080"/>
                </a:solidFill>
                <a:latin typeface="Consolas" panose="020B0609020204030204" pitchFamily="49" charset="0"/>
              </a:rPr>
              <a:t>*</a:t>
            </a:r>
            <a:r>
              <a:rPr lang="es-DO" sz="1467" dirty="0">
                <a:solidFill>
                  <a:srgbClr val="000000"/>
                </a:solidFill>
                <a:latin typeface="Consolas" panose="020B0609020204030204" pitchFamily="49" charset="0"/>
              </a:rPr>
              <a:t> </a:t>
            </a:r>
            <a:r>
              <a:rPr lang="es-DO" sz="1467" dirty="0">
                <a:solidFill>
                  <a:srgbClr val="0000FF"/>
                </a:solidFill>
                <a:latin typeface="Consolas" panose="020B0609020204030204" pitchFamily="49" charset="0"/>
              </a:rPr>
              <a:t>from</a:t>
            </a:r>
            <a:r>
              <a:rPr lang="es-DO" sz="1467" dirty="0">
                <a:solidFill>
                  <a:srgbClr val="000000"/>
                </a:solidFill>
                <a:latin typeface="Consolas" panose="020B0609020204030204" pitchFamily="49" charset="0"/>
              </a:rPr>
              <a:t> ventas </a:t>
            </a:r>
            <a:r>
              <a:rPr lang="es-DO" sz="1467" dirty="0">
                <a:solidFill>
                  <a:srgbClr val="0000FF"/>
                </a:solidFill>
                <a:latin typeface="Consolas" panose="020B0609020204030204" pitchFamily="49" charset="0"/>
              </a:rPr>
              <a:t>where</a:t>
            </a:r>
            <a:r>
              <a:rPr lang="es-DO" sz="1467" dirty="0">
                <a:solidFill>
                  <a:srgbClr val="000000"/>
                </a:solidFill>
                <a:latin typeface="Consolas" panose="020B0609020204030204" pitchFamily="49" charset="0"/>
              </a:rPr>
              <a:t> fecha_venta </a:t>
            </a:r>
            <a:r>
              <a:rPr lang="es-DO" sz="1467" dirty="0">
                <a:solidFill>
                  <a:srgbClr val="808080"/>
                </a:solidFill>
                <a:latin typeface="Consolas" panose="020B0609020204030204" pitchFamily="49" charset="0"/>
              </a:rPr>
              <a:t>&gt;=</a:t>
            </a:r>
            <a:r>
              <a:rPr lang="es-DO" sz="1467" dirty="0">
                <a:solidFill>
                  <a:srgbClr val="000000"/>
                </a:solidFill>
                <a:latin typeface="Consolas" panose="020B0609020204030204" pitchFamily="49" charset="0"/>
              </a:rPr>
              <a:t> </a:t>
            </a:r>
            <a:r>
              <a:rPr lang="es-DO" sz="1467" dirty="0">
                <a:solidFill>
                  <a:srgbClr val="FF0000"/>
                </a:solidFill>
                <a:latin typeface="Consolas" panose="020B0609020204030204" pitchFamily="49" charset="0"/>
              </a:rPr>
              <a:t>‘2016-01-01'</a:t>
            </a:r>
            <a:r>
              <a:rPr lang="es-DO" sz="1467" dirty="0">
                <a:solidFill>
                  <a:srgbClr val="000000"/>
                </a:solidFill>
                <a:latin typeface="Consolas" panose="020B0609020204030204" pitchFamily="49" charset="0"/>
              </a:rPr>
              <a:t> </a:t>
            </a:r>
            <a:r>
              <a:rPr lang="es-DO" sz="1467" dirty="0">
                <a:solidFill>
                  <a:srgbClr val="808080"/>
                </a:solidFill>
                <a:latin typeface="Consolas" panose="020B0609020204030204" pitchFamily="49" charset="0"/>
              </a:rPr>
              <a:t>and</a:t>
            </a:r>
            <a:r>
              <a:rPr lang="es-DO" sz="1467" dirty="0">
                <a:solidFill>
                  <a:srgbClr val="000000"/>
                </a:solidFill>
                <a:latin typeface="Consolas" panose="020B0609020204030204" pitchFamily="49" charset="0"/>
              </a:rPr>
              <a:t> fecha_venta </a:t>
            </a:r>
            <a:r>
              <a:rPr lang="es-DO" sz="1467" dirty="0">
                <a:solidFill>
                  <a:srgbClr val="808080"/>
                </a:solidFill>
                <a:latin typeface="Consolas" panose="020B0609020204030204" pitchFamily="49" charset="0"/>
              </a:rPr>
              <a:t>&lt;=</a:t>
            </a:r>
            <a:r>
              <a:rPr lang="es-DO" sz="1467" dirty="0">
                <a:solidFill>
                  <a:srgbClr val="000000"/>
                </a:solidFill>
                <a:latin typeface="Consolas" panose="020B0609020204030204" pitchFamily="49" charset="0"/>
              </a:rPr>
              <a:t> </a:t>
            </a:r>
            <a:r>
              <a:rPr lang="es-DO" sz="1467" dirty="0">
                <a:solidFill>
                  <a:srgbClr val="FF0000"/>
                </a:solidFill>
                <a:latin typeface="Consolas" panose="020B0609020204030204" pitchFamily="49" charset="0"/>
              </a:rPr>
              <a:t>‘2016-12-31'</a:t>
            </a:r>
            <a:r>
              <a:rPr lang="es-DO" sz="1467" dirty="0">
                <a:solidFill>
                  <a:srgbClr val="000000"/>
                </a:solidFill>
                <a:latin typeface="Consolas" panose="020B0609020204030204" pitchFamily="49" charset="0"/>
              </a:rPr>
              <a:t> </a:t>
            </a:r>
            <a:r>
              <a:rPr lang="es-DO" sz="1467" dirty="0">
                <a:solidFill>
                  <a:srgbClr val="0000FF"/>
                </a:solidFill>
                <a:latin typeface="Consolas" panose="020B0609020204030204" pitchFamily="49" charset="0"/>
              </a:rPr>
              <a:t>order</a:t>
            </a:r>
            <a:r>
              <a:rPr lang="es-DO" sz="1467" dirty="0">
                <a:solidFill>
                  <a:srgbClr val="000000"/>
                </a:solidFill>
                <a:latin typeface="Consolas" panose="020B0609020204030204" pitchFamily="49" charset="0"/>
              </a:rPr>
              <a:t> </a:t>
            </a:r>
            <a:r>
              <a:rPr lang="es-DO" sz="1467" dirty="0">
                <a:solidFill>
                  <a:srgbClr val="0000FF"/>
                </a:solidFill>
                <a:latin typeface="Consolas" panose="020B0609020204030204" pitchFamily="49" charset="0"/>
              </a:rPr>
              <a:t>by</a:t>
            </a:r>
            <a:r>
              <a:rPr lang="es-DO" sz="1467" dirty="0">
                <a:solidFill>
                  <a:srgbClr val="000000"/>
                </a:solidFill>
                <a:latin typeface="Consolas" panose="020B0609020204030204" pitchFamily="49" charset="0"/>
              </a:rPr>
              <a:t> id_ventas </a:t>
            </a:r>
            <a:r>
              <a:rPr lang="es-DO" sz="1467" dirty="0">
                <a:solidFill>
                  <a:srgbClr val="0000FF"/>
                </a:solidFill>
                <a:latin typeface="Consolas" panose="020B0609020204030204" pitchFamily="49" charset="0"/>
              </a:rPr>
              <a:t>asc</a:t>
            </a:r>
            <a:endParaRPr lang="es-DO" sz="1467" dirty="0">
              <a:solidFill>
                <a:srgbClr val="000000"/>
              </a:solidFill>
              <a:latin typeface="Consolas" panose="020B0609020204030204" pitchFamily="49" charset="0"/>
            </a:endParaRPr>
          </a:p>
          <a:p>
            <a:pPr algn="just"/>
            <a:r>
              <a:rPr lang="es-DO" sz="1467" dirty="0">
                <a:solidFill>
                  <a:srgbClr val="0000FF"/>
                </a:solidFill>
                <a:latin typeface="Consolas" panose="020B0609020204030204" pitchFamily="49" charset="0"/>
              </a:rPr>
              <a:t>go</a:t>
            </a:r>
            <a:endParaRPr lang="es-DO" sz="1467" dirty="0"/>
          </a:p>
        </p:txBody>
      </p:sp>
    </p:spTree>
    <p:extLst>
      <p:ext uri="{BB962C8B-B14F-4D97-AF65-F5344CB8AC3E}">
        <p14:creationId xmlns:p14="http://schemas.microsoft.com/office/powerpoint/2010/main" val="3043460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92F19F0-9350-2AC5-DC09-5EAA0C4B4C81}"/>
              </a:ext>
            </a:extLst>
          </p:cNvPr>
          <p:cNvSpPr txBox="1"/>
          <p:nvPr/>
        </p:nvSpPr>
        <p:spPr>
          <a:xfrm>
            <a:off x="305512" y="68914"/>
            <a:ext cx="7212888" cy="1754326"/>
          </a:xfrm>
          <a:prstGeom prst="rect">
            <a:avLst/>
          </a:prstGeom>
          <a:noFill/>
        </p:spPr>
        <p:txBody>
          <a:bodyPr wrap="square">
            <a:spAutoFit/>
          </a:bodyPr>
          <a:lstStyle/>
          <a:p>
            <a:r>
              <a:rPr lang="es-DO" sz="1800" dirty="0">
                <a:solidFill>
                  <a:srgbClr val="008000"/>
                </a:solidFill>
                <a:latin typeface="Consolas" panose="020B0609020204030204" pitchFamily="49" charset="0"/>
              </a:rPr>
              <a:t>--Ejecutamos el store:</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DECLARE</a:t>
            </a:r>
            <a:r>
              <a:rPr lang="es-DO" sz="1800" dirty="0">
                <a:solidFill>
                  <a:srgbClr val="000000"/>
                </a:solidFill>
                <a:latin typeface="Consolas" panose="020B0609020204030204" pitchFamily="49" charset="0"/>
              </a:rPr>
              <a:t> @return_value </a:t>
            </a:r>
            <a:r>
              <a:rPr lang="es-DO" sz="1800" dirty="0">
                <a:solidFill>
                  <a:srgbClr val="0000FF"/>
                </a:solidFill>
                <a:latin typeface="Consolas" panose="020B0609020204030204" pitchFamily="49" charset="0"/>
              </a:rPr>
              <a:t>int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EXEC</a:t>
            </a:r>
            <a:r>
              <a:rPr lang="es-DO" sz="1800" dirty="0">
                <a:solidFill>
                  <a:srgbClr val="000000"/>
                </a:solidFill>
                <a:latin typeface="Consolas" panose="020B0609020204030204" pitchFamily="49" charset="0"/>
              </a:rPr>
              <a:t> @return_value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[dbo]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SP_ANALISIS_VENTAS</a:t>
            </a:r>
          </a:p>
          <a:p>
            <a:r>
              <a:rPr lang="es-DO" sz="1800" dirty="0">
                <a:solidFill>
                  <a:srgbClr val="000000"/>
                </a:solidFill>
                <a:latin typeface="Consolas" panose="020B0609020204030204" pitchFamily="49" charset="0"/>
              </a:rPr>
              <a:t>@fecha_Inicial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'2016-01-01'</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@fecha_Final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'2016-12-31'</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FAA961FA-40E4-B31B-F434-C7146CCC0160}"/>
              </a:ext>
            </a:extLst>
          </p:cNvPr>
          <p:cNvPicPr>
            <a:picLocks noChangeAspect="1"/>
          </p:cNvPicPr>
          <p:nvPr/>
        </p:nvPicPr>
        <p:blipFill>
          <a:blip r:embed="rId2"/>
          <a:stretch>
            <a:fillRect/>
          </a:stretch>
        </p:blipFill>
        <p:spPr>
          <a:xfrm>
            <a:off x="4638384" y="1022175"/>
            <a:ext cx="7553616" cy="5766911"/>
          </a:xfrm>
          <a:prstGeom prst="rect">
            <a:avLst/>
          </a:prstGeom>
        </p:spPr>
      </p:pic>
    </p:spTree>
    <p:extLst>
      <p:ext uri="{BB962C8B-B14F-4D97-AF65-F5344CB8AC3E}">
        <p14:creationId xmlns:p14="http://schemas.microsoft.com/office/powerpoint/2010/main" val="1342877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A1F5E17-FDAC-FE18-CDAF-95386F6C01A3}"/>
              </a:ext>
            </a:extLst>
          </p:cNvPr>
          <p:cNvSpPr txBox="1"/>
          <p:nvPr/>
        </p:nvSpPr>
        <p:spPr>
          <a:xfrm>
            <a:off x="262782" y="180048"/>
            <a:ext cx="11786787" cy="6247864"/>
          </a:xfrm>
          <a:prstGeom prst="rect">
            <a:avLst/>
          </a:prstGeom>
          <a:noFill/>
        </p:spPr>
        <p:txBody>
          <a:bodyPr wrap="square">
            <a:spAutoFit/>
          </a:bodyPr>
          <a:lstStyle/>
          <a:p>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--Aqui vamos a crear un Procedimiento Almacenado con Parametros de un Reporte:</a:t>
            </a:r>
            <a:endParaRPr lang="es-ES"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--Pero con una consulta que sustituya los ID de las Tablas con join y traiga los datos con los nombres:</a:t>
            </a:r>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create</a:t>
            </a:r>
            <a:r>
              <a:rPr lang="es-DO" sz="1600" dirty="0">
                <a:solidFill>
                  <a:srgbClr val="000000"/>
                </a:solidFill>
                <a:latin typeface="Consolas" panose="020B0609020204030204" pitchFamily="49" charset="0"/>
              </a:rPr>
              <a:t> </a:t>
            </a:r>
            <a:r>
              <a:rPr lang="es-DO" sz="1600" dirty="0">
                <a:solidFill>
                  <a:srgbClr val="808080"/>
                </a:solidFill>
                <a:latin typeface="Consolas" panose="020B0609020204030204" pitchFamily="49" charset="0"/>
              </a:rPr>
              <a:t>or</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alter</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procedure</a:t>
            </a:r>
            <a:r>
              <a:rPr lang="es-DO" sz="1600" dirty="0">
                <a:solidFill>
                  <a:srgbClr val="000000"/>
                </a:solidFill>
                <a:latin typeface="Consolas" panose="020B0609020204030204" pitchFamily="49" charset="0"/>
              </a:rPr>
              <a:t> SP_ANALISIS_VENTAS</a:t>
            </a:r>
          </a:p>
          <a:p>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@fecha_Inicial </a:t>
            </a:r>
            <a:r>
              <a:rPr lang="es-DO" sz="1600" dirty="0">
                <a:solidFill>
                  <a:srgbClr val="0000FF"/>
                </a:solidFill>
                <a:latin typeface="Consolas" panose="020B0609020204030204" pitchFamily="49" charset="0"/>
              </a:rPr>
              <a:t>date</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@fecha_Final </a:t>
            </a:r>
            <a:r>
              <a:rPr lang="es-DO" sz="1600" dirty="0">
                <a:solidFill>
                  <a:srgbClr val="0000FF"/>
                </a:solidFill>
                <a:latin typeface="Consolas" panose="020B0609020204030204" pitchFamily="49" charset="0"/>
              </a:rPr>
              <a:t>date</a:t>
            </a:r>
            <a:endParaRPr lang="es-DO" sz="1600" dirty="0">
              <a:solidFill>
                <a:srgbClr val="000000"/>
              </a:solidFill>
              <a:latin typeface="Consolas" panose="020B0609020204030204" pitchFamily="49" charset="0"/>
            </a:endParaRPr>
          </a:p>
          <a:p>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AS</a:t>
            </a:r>
            <a:endParaRPr lang="es-DO" sz="1600" dirty="0">
              <a:solidFill>
                <a:srgbClr val="000000"/>
              </a:solidFill>
              <a:latin typeface="Consolas" panose="020B0609020204030204" pitchFamily="49" charset="0"/>
            </a:endParaRP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distinct</a:t>
            </a:r>
            <a:r>
              <a:rPr lang="es-ES" sz="1600" dirty="0">
                <a:solidFill>
                  <a:srgbClr val="000000"/>
                </a:solidFill>
                <a:latin typeface="Consolas" panose="020B0609020204030204" pitchFamily="49" charset="0"/>
              </a:rPr>
              <a:t> vh</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No_facturas</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vh</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fecha_venta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'Fecha de Ventas'</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nombre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Region</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ciu</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nombre_ciudad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Ciudad</a:t>
            </a:r>
            <a:r>
              <a:rPr lang="es-ES" sz="1600" dirty="0">
                <a:solidFill>
                  <a:srgbClr val="808080"/>
                </a:solidFill>
                <a:latin typeface="Consolas" panose="020B0609020204030204" pitchFamily="49" charset="0"/>
              </a:rPr>
              <a:t>,</a:t>
            </a:r>
            <a:endParaRPr lang="es-ES"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nombre_Negocio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'Cliente'</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v</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nombre_vendedor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'Vendedor'</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p</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descripcion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Producto</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pt-BR" sz="1600" dirty="0">
                <a:solidFill>
                  <a:srgbClr val="000000"/>
                </a:solidFill>
                <a:latin typeface="Consolas" panose="020B0609020204030204" pitchFamily="49" charset="0"/>
              </a:rPr>
              <a:t>vh</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cantidad </a:t>
            </a:r>
            <a:r>
              <a:rPr lang="pt-BR" sz="1600" dirty="0">
                <a:solidFill>
                  <a:srgbClr val="0000FF"/>
                </a:solidFill>
                <a:latin typeface="Consolas" panose="020B0609020204030204" pitchFamily="49" charset="0"/>
              </a:rPr>
              <a:t>as</a:t>
            </a:r>
            <a:r>
              <a:rPr lang="pt-BR" sz="1600" dirty="0">
                <a:solidFill>
                  <a:srgbClr val="000000"/>
                </a:solidFill>
                <a:latin typeface="Consolas" panose="020B0609020204030204" pitchFamily="49" charset="0"/>
              </a:rPr>
              <a:t> </a:t>
            </a:r>
            <a:r>
              <a:rPr lang="pt-BR" sz="1600" dirty="0">
                <a:solidFill>
                  <a:srgbClr val="FF0000"/>
                </a:solidFill>
                <a:latin typeface="Consolas" panose="020B0609020204030204" pitchFamily="49" charset="0"/>
              </a:rPr>
              <a:t>'Cantidad'</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 vh</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precio_ventas </a:t>
            </a:r>
            <a:r>
              <a:rPr lang="pt-BR" sz="1600" dirty="0">
                <a:solidFill>
                  <a:srgbClr val="0000FF"/>
                </a:solidFill>
                <a:latin typeface="Consolas" panose="020B0609020204030204" pitchFamily="49" charset="0"/>
              </a:rPr>
              <a:t>as</a:t>
            </a:r>
            <a:r>
              <a:rPr lang="pt-BR" sz="1600" dirty="0">
                <a:solidFill>
                  <a:srgbClr val="000000"/>
                </a:solidFill>
                <a:latin typeface="Consolas" panose="020B0609020204030204" pitchFamily="49" charset="0"/>
              </a:rPr>
              <a:t> </a:t>
            </a:r>
            <a:r>
              <a:rPr lang="pt-BR" sz="1600" dirty="0">
                <a:solidFill>
                  <a:srgbClr val="FF0000"/>
                </a:solidFill>
                <a:latin typeface="Consolas" panose="020B0609020204030204" pitchFamily="49" charset="0"/>
              </a:rPr>
              <a:t>'Precio'</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 vh</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monto </a:t>
            </a:r>
            <a:r>
              <a:rPr lang="pt-BR" sz="1600" dirty="0">
                <a:solidFill>
                  <a:srgbClr val="0000FF"/>
                </a:solidFill>
                <a:latin typeface="Consolas" panose="020B0609020204030204" pitchFamily="49" charset="0"/>
              </a:rPr>
              <a:t>as</a:t>
            </a:r>
            <a:r>
              <a:rPr lang="pt-BR" sz="1600" dirty="0">
                <a:solidFill>
                  <a:srgbClr val="000000"/>
                </a:solidFill>
                <a:latin typeface="Consolas" panose="020B0609020204030204" pitchFamily="49" charset="0"/>
              </a:rPr>
              <a:t> </a:t>
            </a:r>
            <a:r>
              <a:rPr lang="pt-BR" sz="1600" dirty="0">
                <a:solidFill>
                  <a:srgbClr val="FF0000"/>
                </a:solidFill>
                <a:latin typeface="Consolas" panose="020B0609020204030204" pitchFamily="49" charset="0"/>
              </a:rPr>
              <a:t>'Monto RD$'</a:t>
            </a:r>
            <a:endParaRPr lang="pt-BR"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vendedor V </a:t>
            </a:r>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region R</a:t>
            </a:r>
          </a:p>
          <a:p>
            <a:r>
              <a:rPr lang="es-DO" sz="1600" dirty="0">
                <a:solidFill>
                  <a:srgbClr val="0000FF"/>
                </a:solidFill>
                <a:latin typeface="Consolas" panose="020B0609020204030204" pitchFamily="49" charset="0"/>
              </a:rPr>
              <a:t>ON</a:t>
            </a:r>
            <a:r>
              <a:rPr lang="es-DO" sz="1600" dirty="0">
                <a:solidFill>
                  <a:srgbClr val="000000"/>
                </a:solidFill>
                <a:latin typeface="Consolas" panose="020B0609020204030204" pitchFamily="49" charset="0"/>
              </a:rPr>
              <a:t> V</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id_region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R</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id_region</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Ventas_Hechos vh</a:t>
            </a:r>
          </a:p>
          <a:p>
            <a:r>
              <a:rPr lang="es-DO" sz="1600" dirty="0">
                <a:solidFill>
                  <a:srgbClr val="0000FF"/>
                </a:solidFill>
                <a:latin typeface="Consolas" panose="020B0609020204030204" pitchFamily="49" charset="0"/>
              </a:rPr>
              <a:t>ON</a:t>
            </a:r>
            <a:r>
              <a:rPr lang="es-DO" sz="1600" dirty="0">
                <a:solidFill>
                  <a:srgbClr val="000000"/>
                </a:solidFill>
                <a:latin typeface="Consolas" panose="020B0609020204030204" pitchFamily="49" charset="0"/>
              </a:rPr>
              <a:t> vh</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id_vendedor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V</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id_vendedor</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cliente c</a:t>
            </a:r>
          </a:p>
          <a:p>
            <a:r>
              <a:rPr lang="es-DO" sz="1600" dirty="0">
                <a:solidFill>
                  <a:srgbClr val="0000FF"/>
                </a:solidFill>
                <a:latin typeface="Consolas" panose="020B0609020204030204" pitchFamily="49" charset="0"/>
              </a:rPr>
              <a:t>ON</a:t>
            </a:r>
            <a:r>
              <a:rPr lang="es-DO" sz="1600" dirty="0">
                <a:solidFill>
                  <a:srgbClr val="000000"/>
                </a:solidFill>
                <a:latin typeface="Consolas" panose="020B0609020204030204" pitchFamily="49" charset="0"/>
              </a:rPr>
              <a:t> 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id_cliente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vh</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id_cliente</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Productos p</a:t>
            </a:r>
          </a:p>
          <a:p>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p</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id_producto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vh</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id_producto</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ciudad ciu</a:t>
            </a:r>
          </a:p>
          <a:p>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ciu</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id_ciudad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vh</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id_ciudad</a:t>
            </a:r>
          </a:p>
          <a:p>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fecha_venta</a:t>
            </a:r>
            <a:r>
              <a:rPr lang="en-US" sz="1600" dirty="0">
                <a:solidFill>
                  <a:srgbClr val="808080"/>
                </a:solidFill>
                <a:latin typeface="Consolas" panose="020B0609020204030204" pitchFamily="49" charset="0"/>
              </a:rPr>
              <a:t>&gt;=</a:t>
            </a:r>
            <a:r>
              <a:rPr lang="en-US" sz="1600" dirty="0">
                <a:solidFill>
                  <a:srgbClr val="000000"/>
                </a:solidFill>
                <a:latin typeface="Consolas" panose="020B0609020204030204" pitchFamily="49" charset="0"/>
              </a:rPr>
              <a:t>@fecha_Inicial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fecha_venta</a:t>
            </a:r>
            <a:r>
              <a:rPr lang="en-US" sz="1600" dirty="0">
                <a:solidFill>
                  <a:srgbClr val="808080"/>
                </a:solidFill>
                <a:latin typeface="Consolas" panose="020B0609020204030204" pitchFamily="49" charset="0"/>
              </a:rPr>
              <a:t>&lt;=</a:t>
            </a:r>
            <a:r>
              <a:rPr lang="en-US" sz="1600" dirty="0">
                <a:solidFill>
                  <a:srgbClr val="000000"/>
                </a:solidFill>
                <a:latin typeface="Consolas" panose="020B0609020204030204" pitchFamily="49" charset="0"/>
              </a:rPr>
              <a:t>@fecha_Final</a:t>
            </a:r>
          </a:p>
          <a:p>
            <a:r>
              <a:rPr lang="es-DO" sz="1600" dirty="0">
                <a:solidFill>
                  <a:srgbClr val="0000FF"/>
                </a:solidFill>
                <a:latin typeface="Consolas" panose="020B0609020204030204" pitchFamily="49" charset="0"/>
              </a:rPr>
              <a:t>go</a:t>
            </a:r>
            <a:endParaRPr lang="es-DO"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553711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EA28BED-F89A-4805-8E21-E8E69DF94843}"/>
              </a:ext>
            </a:extLst>
          </p:cNvPr>
          <p:cNvSpPr txBox="1"/>
          <p:nvPr/>
        </p:nvSpPr>
        <p:spPr>
          <a:xfrm>
            <a:off x="346539" y="138742"/>
            <a:ext cx="11498922" cy="461665"/>
          </a:xfrm>
          <a:prstGeom prst="rect">
            <a:avLst/>
          </a:prstGeom>
          <a:noFill/>
        </p:spPr>
        <p:txBody>
          <a:bodyPr wrap="square">
            <a:spAutoFit/>
          </a:bodyPr>
          <a:lstStyle/>
          <a:p>
            <a:pPr algn="ctr"/>
            <a:r>
              <a:rPr lang="es-ES" sz="2400" b="1" dirty="0">
                <a:solidFill>
                  <a:srgbClr val="002060"/>
                </a:solidFill>
                <a:effectLst>
                  <a:outerShdw blurRad="38100" dist="38100" dir="2700000" algn="tl">
                    <a:srgbClr val="000000">
                      <a:alpha val="43137"/>
                    </a:srgbClr>
                  </a:outerShdw>
                </a:effectLst>
                <a:latin typeface="Arial Rounded MT Bold" panose="020F0704030504030204" pitchFamily="34" charset="0"/>
              </a:rPr>
              <a:t>Abrimos nuestro SQL Server y vemos nuestra Base de datos y sus tablas.</a:t>
            </a:r>
            <a:endParaRPr lang="es-ES" sz="2400" b="1" i="0" dirty="0">
              <a:solidFill>
                <a:srgbClr val="002060"/>
              </a:solidFill>
              <a:effectLst>
                <a:outerShdw blurRad="38100" dist="38100" dir="2700000" algn="tl">
                  <a:srgbClr val="000000">
                    <a:alpha val="43137"/>
                  </a:srgbClr>
                </a:outerShdw>
              </a:effectLst>
              <a:latin typeface="Arial Rounded MT Bold" panose="020F0704030504030204" pitchFamily="34" charset="0"/>
            </a:endParaRPr>
          </a:p>
        </p:txBody>
      </p:sp>
      <p:sp>
        <p:nvSpPr>
          <p:cNvPr id="8" name="CuadroTexto 7">
            <a:extLst>
              <a:ext uri="{FF2B5EF4-FFF2-40B4-BE49-F238E27FC236}">
                <a16:creationId xmlns:a16="http://schemas.microsoft.com/office/drawing/2014/main" id="{F03DA0A0-5554-4C54-BDCB-74B64576287F}"/>
              </a:ext>
            </a:extLst>
          </p:cNvPr>
          <p:cNvSpPr txBox="1"/>
          <p:nvPr/>
        </p:nvSpPr>
        <p:spPr>
          <a:xfrm>
            <a:off x="2681820" y="603127"/>
            <a:ext cx="3832167" cy="400110"/>
          </a:xfrm>
          <a:prstGeom prst="rect">
            <a:avLst/>
          </a:prstGeom>
          <a:noFill/>
        </p:spPr>
        <p:txBody>
          <a:bodyPr wrap="square" rtlCol="0">
            <a:spAutoFit/>
          </a:bodyPr>
          <a:lstStyle/>
          <a:p>
            <a:pPr algn="ctr"/>
            <a:r>
              <a:rPr lang="en-US" sz="2000" b="1" dirty="0">
                <a:solidFill>
                  <a:srgbClr val="002060"/>
                </a:solidFill>
              </a:rPr>
              <a:t>Procedimientos y Ejemplos</a:t>
            </a:r>
            <a:endParaRPr lang="es-ES" sz="2000" b="1" dirty="0">
              <a:solidFill>
                <a:srgbClr val="002060"/>
              </a:solidFill>
            </a:endParaRPr>
          </a:p>
        </p:txBody>
      </p:sp>
      <p:sp>
        <p:nvSpPr>
          <p:cNvPr id="10" name="CuadroTexto 9">
            <a:extLst>
              <a:ext uri="{FF2B5EF4-FFF2-40B4-BE49-F238E27FC236}">
                <a16:creationId xmlns:a16="http://schemas.microsoft.com/office/drawing/2014/main" id="{DE7917DF-25FA-4101-AD33-1CC34827639F}"/>
              </a:ext>
            </a:extLst>
          </p:cNvPr>
          <p:cNvSpPr txBox="1"/>
          <p:nvPr/>
        </p:nvSpPr>
        <p:spPr>
          <a:xfrm>
            <a:off x="3155324" y="1065079"/>
            <a:ext cx="8888864" cy="5693866"/>
          </a:xfrm>
          <a:prstGeom prst="rect">
            <a:avLst/>
          </a:prstGeom>
          <a:noFill/>
        </p:spPr>
        <p:txBody>
          <a:bodyPr wrap="square">
            <a:spAutoFit/>
          </a:bodyPr>
          <a:lstStyle/>
          <a:p>
            <a:r>
              <a:rPr lang="es-ES" sz="1400" dirty="0">
                <a:solidFill>
                  <a:srgbClr val="008000"/>
                </a:solidFill>
                <a:latin typeface="Consolas" panose="020B0609020204030204" pitchFamily="49" charset="0"/>
              </a:rPr>
              <a:t>--Aqui vamos a crear un Procedimiento Almacenado para Parámetros de un Reporte:</a:t>
            </a:r>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create</a:t>
            </a:r>
            <a:r>
              <a:rPr lang="es-DO" sz="1400" dirty="0">
                <a:solidFill>
                  <a:srgbClr val="000000"/>
                </a:solidFill>
                <a:latin typeface="Consolas" panose="020B0609020204030204" pitchFamily="49" charset="0"/>
              </a:rPr>
              <a:t> </a:t>
            </a:r>
            <a:r>
              <a:rPr lang="es-DO" sz="1400" dirty="0">
                <a:solidFill>
                  <a:srgbClr val="808080"/>
                </a:solidFill>
                <a:latin typeface="Consolas" panose="020B0609020204030204" pitchFamily="49" charset="0"/>
              </a:rPr>
              <a:t>or</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alter</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procedure</a:t>
            </a:r>
            <a:r>
              <a:rPr lang="es-DO" sz="1400" dirty="0">
                <a:solidFill>
                  <a:srgbClr val="000000"/>
                </a:solidFill>
                <a:latin typeface="Consolas" panose="020B0609020204030204" pitchFamily="49" charset="0"/>
              </a:rPr>
              <a:t> SP_ANALISIS_VENTAS</a:t>
            </a:r>
          </a:p>
          <a:p>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r>
              <a:rPr lang="es-DO" sz="1400" dirty="0">
                <a:solidFill>
                  <a:srgbClr val="000000"/>
                </a:solidFill>
                <a:latin typeface="Consolas" panose="020B0609020204030204" pitchFamily="49" charset="0"/>
              </a:rPr>
              <a:t>@fecha_Inicial </a:t>
            </a:r>
            <a:r>
              <a:rPr lang="es-DO" sz="1400" dirty="0">
                <a:solidFill>
                  <a:srgbClr val="0000FF"/>
                </a:solidFill>
                <a:latin typeface="Consolas" panose="020B0609020204030204" pitchFamily="49" charset="0"/>
              </a:rPr>
              <a:t>date</a:t>
            </a:r>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r>
              <a:rPr lang="es-DO" sz="1400" dirty="0">
                <a:solidFill>
                  <a:srgbClr val="000000"/>
                </a:solidFill>
                <a:latin typeface="Consolas" panose="020B0609020204030204" pitchFamily="49" charset="0"/>
              </a:rPr>
              <a:t>@fecha_Final </a:t>
            </a:r>
            <a:r>
              <a:rPr lang="es-DO" sz="1400" dirty="0">
                <a:solidFill>
                  <a:srgbClr val="0000FF"/>
                </a:solidFill>
                <a:latin typeface="Consolas" panose="020B0609020204030204" pitchFamily="49" charset="0"/>
              </a:rPr>
              <a:t>date</a:t>
            </a:r>
            <a:endParaRPr lang="es-DO" sz="1400" dirty="0">
              <a:solidFill>
                <a:srgbClr val="000000"/>
              </a:solidFill>
              <a:latin typeface="Consolas" panose="020B0609020204030204" pitchFamily="49" charset="0"/>
            </a:endParaRPr>
          </a:p>
          <a:p>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AS</a:t>
            </a:r>
            <a:endParaRPr lang="es-DO"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distinct</a:t>
            </a:r>
            <a:r>
              <a:rPr lang="es-ES" sz="1400" dirty="0">
                <a:solidFill>
                  <a:srgbClr val="000000"/>
                </a:solidFill>
                <a:latin typeface="Consolas" panose="020B0609020204030204" pitchFamily="49" charset="0"/>
              </a:rPr>
              <a:t> vh</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No_facturas</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vh</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fecha_venta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'Fecha de Ventas'</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r</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Region</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ciu</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nombre_ciudad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Ciudad</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DO" sz="1400" dirty="0">
                <a:solidFill>
                  <a:srgbClr val="000000"/>
                </a:solidFill>
                <a:latin typeface="Consolas" panose="020B0609020204030204" pitchFamily="49" charset="0"/>
              </a:rPr>
              <a:t>c</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nombre_Negocio </a:t>
            </a:r>
            <a:r>
              <a:rPr lang="es-DO" sz="1400" dirty="0">
                <a:solidFill>
                  <a:srgbClr val="0000FF"/>
                </a:solidFill>
                <a:latin typeface="Consolas" panose="020B0609020204030204" pitchFamily="49" charset="0"/>
              </a:rPr>
              <a:t>as</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'Cliente'</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v</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nombre_vendedor </a:t>
            </a:r>
            <a:r>
              <a:rPr lang="es-DO" sz="1400" dirty="0">
                <a:solidFill>
                  <a:srgbClr val="0000FF"/>
                </a:solidFill>
                <a:latin typeface="Consolas" panose="020B0609020204030204" pitchFamily="49" charset="0"/>
              </a:rPr>
              <a:t>as</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'Vendedor'</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p</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descripcion </a:t>
            </a:r>
            <a:r>
              <a:rPr lang="es-DO" sz="1400" dirty="0">
                <a:solidFill>
                  <a:srgbClr val="0000FF"/>
                </a:solidFill>
                <a:latin typeface="Consolas" panose="020B0609020204030204" pitchFamily="49" charset="0"/>
              </a:rPr>
              <a:t>as</a:t>
            </a:r>
            <a:r>
              <a:rPr lang="es-DO" sz="1400" dirty="0">
                <a:solidFill>
                  <a:srgbClr val="000000"/>
                </a:solidFill>
                <a:latin typeface="Consolas" panose="020B0609020204030204" pitchFamily="49" charset="0"/>
              </a:rPr>
              <a:t> Producto</a:t>
            </a:r>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r>
              <a:rPr lang="pt-BR" sz="1400" dirty="0">
                <a:solidFill>
                  <a:srgbClr val="000000"/>
                </a:solidFill>
                <a:latin typeface="Consolas" panose="020B0609020204030204" pitchFamily="49" charset="0"/>
              </a:rPr>
              <a:t>vh</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cantidad </a:t>
            </a:r>
            <a:r>
              <a:rPr lang="pt-BR" sz="1400" dirty="0">
                <a:solidFill>
                  <a:srgbClr val="0000FF"/>
                </a:solidFill>
                <a:latin typeface="Consolas" panose="020B0609020204030204" pitchFamily="49" charset="0"/>
              </a:rPr>
              <a:t>as</a:t>
            </a:r>
            <a:r>
              <a:rPr lang="pt-BR" sz="1400" dirty="0">
                <a:solidFill>
                  <a:srgbClr val="000000"/>
                </a:solidFill>
                <a:latin typeface="Consolas" panose="020B0609020204030204" pitchFamily="49" charset="0"/>
              </a:rPr>
              <a:t> </a:t>
            </a:r>
            <a:r>
              <a:rPr lang="pt-BR" sz="1400" dirty="0">
                <a:solidFill>
                  <a:srgbClr val="FF0000"/>
                </a:solidFill>
                <a:latin typeface="Consolas" panose="020B0609020204030204" pitchFamily="49" charset="0"/>
              </a:rPr>
              <a:t>'Cantidad'</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 vh</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precio_ventas </a:t>
            </a:r>
            <a:r>
              <a:rPr lang="pt-BR" sz="1400" dirty="0">
                <a:solidFill>
                  <a:srgbClr val="0000FF"/>
                </a:solidFill>
                <a:latin typeface="Consolas" panose="020B0609020204030204" pitchFamily="49" charset="0"/>
              </a:rPr>
              <a:t>as</a:t>
            </a:r>
            <a:r>
              <a:rPr lang="pt-BR" sz="1400" dirty="0">
                <a:solidFill>
                  <a:srgbClr val="000000"/>
                </a:solidFill>
                <a:latin typeface="Consolas" panose="020B0609020204030204" pitchFamily="49" charset="0"/>
              </a:rPr>
              <a:t> </a:t>
            </a:r>
            <a:r>
              <a:rPr lang="pt-BR" sz="1400" dirty="0">
                <a:solidFill>
                  <a:srgbClr val="FF0000"/>
                </a:solidFill>
                <a:latin typeface="Consolas" panose="020B0609020204030204" pitchFamily="49" charset="0"/>
              </a:rPr>
              <a:t>'Precio'</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 vh</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monto </a:t>
            </a:r>
            <a:r>
              <a:rPr lang="pt-BR" sz="1400" dirty="0">
                <a:solidFill>
                  <a:srgbClr val="0000FF"/>
                </a:solidFill>
                <a:latin typeface="Consolas" panose="020B0609020204030204" pitchFamily="49" charset="0"/>
              </a:rPr>
              <a:t>as</a:t>
            </a:r>
            <a:r>
              <a:rPr lang="pt-BR" sz="1400" dirty="0">
                <a:solidFill>
                  <a:srgbClr val="000000"/>
                </a:solidFill>
                <a:latin typeface="Consolas" panose="020B0609020204030204" pitchFamily="49" charset="0"/>
              </a:rPr>
              <a:t> </a:t>
            </a:r>
            <a:r>
              <a:rPr lang="pt-BR" sz="1400" dirty="0">
                <a:solidFill>
                  <a:srgbClr val="FF0000"/>
                </a:solidFill>
                <a:latin typeface="Consolas" panose="020B0609020204030204" pitchFamily="49" charset="0"/>
              </a:rPr>
              <a:t>'Monto RD$'</a:t>
            </a:r>
            <a:endParaRPr lang="pt-BR"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FROM</a:t>
            </a:r>
            <a:r>
              <a:rPr lang="es-DO" sz="1400" dirty="0">
                <a:solidFill>
                  <a:srgbClr val="000000"/>
                </a:solidFill>
                <a:latin typeface="Consolas" panose="020B0609020204030204" pitchFamily="49" charset="0"/>
              </a:rPr>
              <a:t> vendedor V </a:t>
            </a:r>
            <a:r>
              <a:rPr lang="es-DO" sz="1400" dirty="0">
                <a:solidFill>
                  <a:srgbClr val="808080"/>
                </a:solidFill>
                <a:latin typeface="Consolas" panose="020B0609020204030204" pitchFamily="49" charset="0"/>
              </a:rPr>
              <a:t>join</a:t>
            </a:r>
            <a:r>
              <a:rPr lang="es-DO" sz="1400" dirty="0">
                <a:solidFill>
                  <a:srgbClr val="000000"/>
                </a:solidFill>
                <a:latin typeface="Consolas" panose="020B0609020204030204" pitchFamily="49" charset="0"/>
              </a:rPr>
              <a:t> region R</a:t>
            </a:r>
          </a:p>
          <a:p>
            <a:r>
              <a:rPr lang="es-DO" sz="1400" dirty="0">
                <a:solidFill>
                  <a:srgbClr val="0000FF"/>
                </a:solidFill>
                <a:latin typeface="Consolas" panose="020B0609020204030204" pitchFamily="49" charset="0"/>
              </a:rPr>
              <a:t>ON</a:t>
            </a:r>
            <a:r>
              <a:rPr lang="es-DO" sz="1400" dirty="0">
                <a:solidFill>
                  <a:srgbClr val="000000"/>
                </a:solidFill>
                <a:latin typeface="Consolas" panose="020B0609020204030204" pitchFamily="49" charset="0"/>
              </a:rPr>
              <a:t> V</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id_region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R</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id_region</a:t>
            </a:r>
          </a:p>
          <a:p>
            <a:r>
              <a:rPr lang="es-DO" sz="1400" dirty="0">
                <a:solidFill>
                  <a:srgbClr val="808080"/>
                </a:solidFill>
                <a:latin typeface="Consolas" panose="020B0609020204030204" pitchFamily="49" charset="0"/>
              </a:rPr>
              <a:t>join</a:t>
            </a:r>
            <a:r>
              <a:rPr lang="es-DO" sz="1400" dirty="0">
                <a:solidFill>
                  <a:srgbClr val="000000"/>
                </a:solidFill>
                <a:latin typeface="Consolas" panose="020B0609020204030204" pitchFamily="49" charset="0"/>
              </a:rPr>
              <a:t> Ventas_Hechos vh</a:t>
            </a:r>
          </a:p>
          <a:p>
            <a:r>
              <a:rPr lang="es-DO" sz="1400" dirty="0">
                <a:solidFill>
                  <a:srgbClr val="0000FF"/>
                </a:solidFill>
                <a:latin typeface="Consolas" panose="020B0609020204030204" pitchFamily="49" charset="0"/>
              </a:rPr>
              <a:t>ON</a:t>
            </a:r>
            <a:r>
              <a:rPr lang="es-DO" sz="1400" dirty="0">
                <a:solidFill>
                  <a:srgbClr val="000000"/>
                </a:solidFill>
                <a:latin typeface="Consolas" panose="020B0609020204030204" pitchFamily="49" charset="0"/>
              </a:rPr>
              <a:t> vh</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id_vendedor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V</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id_vendedor</a:t>
            </a:r>
          </a:p>
          <a:p>
            <a:r>
              <a:rPr lang="es-DO" sz="1400" dirty="0">
                <a:solidFill>
                  <a:srgbClr val="808080"/>
                </a:solidFill>
                <a:latin typeface="Consolas" panose="020B0609020204030204" pitchFamily="49" charset="0"/>
              </a:rPr>
              <a:t>join</a:t>
            </a:r>
            <a:r>
              <a:rPr lang="es-DO" sz="1400" dirty="0">
                <a:solidFill>
                  <a:srgbClr val="000000"/>
                </a:solidFill>
                <a:latin typeface="Consolas" panose="020B0609020204030204" pitchFamily="49" charset="0"/>
              </a:rPr>
              <a:t> cliente c</a:t>
            </a:r>
          </a:p>
          <a:p>
            <a:r>
              <a:rPr lang="es-DO" sz="1400" dirty="0">
                <a:solidFill>
                  <a:srgbClr val="0000FF"/>
                </a:solidFill>
                <a:latin typeface="Consolas" panose="020B0609020204030204" pitchFamily="49" charset="0"/>
              </a:rPr>
              <a:t>ON</a:t>
            </a:r>
            <a:r>
              <a:rPr lang="es-DO" sz="1400" dirty="0">
                <a:solidFill>
                  <a:srgbClr val="000000"/>
                </a:solidFill>
                <a:latin typeface="Consolas" panose="020B0609020204030204" pitchFamily="49" charset="0"/>
              </a:rPr>
              <a:t> c</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id_cliente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vh</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id_cliente</a:t>
            </a:r>
          </a:p>
          <a:p>
            <a:r>
              <a:rPr lang="es-DO" sz="1400" dirty="0">
                <a:solidFill>
                  <a:srgbClr val="808080"/>
                </a:solidFill>
                <a:latin typeface="Consolas" panose="020B0609020204030204" pitchFamily="49" charset="0"/>
              </a:rPr>
              <a:t>join</a:t>
            </a:r>
            <a:r>
              <a:rPr lang="es-DO" sz="1400" dirty="0">
                <a:solidFill>
                  <a:srgbClr val="000000"/>
                </a:solidFill>
                <a:latin typeface="Consolas" panose="020B0609020204030204" pitchFamily="49" charset="0"/>
              </a:rPr>
              <a:t> Productos p</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p</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id_producto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vh</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id_producto</a:t>
            </a:r>
          </a:p>
          <a:p>
            <a:r>
              <a:rPr lang="es-DO" sz="1400" dirty="0">
                <a:solidFill>
                  <a:srgbClr val="808080"/>
                </a:solidFill>
                <a:latin typeface="Consolas" panose="020B0609020204030204" pitchFamily="49" charset="0"/>
              </a:rPr>
              <a:t>join</a:t>
            </a:r>
            <a:r>
              <a:rPr lang="es-DO" sz="1400" dirty="0">
                <a:solidFill>
                  <a:srgbClr val="000000"/>
                </a:solidFill>
                <a:latin typeface="Consolas" panose="020B0609020204030204" pitchFamily="49" charset="0"/>
              </a:rPr>
              <a:t> ciudad ciu</a:t>
            </a:r>
          </a:p>
          <a:p>
            <a:r>
              <a:rPr lang="es-ES" sz="1400" dirty="0">
                <a:solidFill>
                  <a:srgbClr val="0000FF"/>
                </a:solidFill>
                <a:latin typeface="Consolas" panose="020B0609020204030204" pitchFamily="49" charset="0"/>
              </a:rPr>
              <a:t>ON</a:t>
            </a:r>
            <a:r>
              <a:rPr lang="es-ES" sz="1400" dirty="0">
                <a:solidFill>
                  <a:srgbClr val="000000"/>
                </a:solidFill>
                <a:latin typeface="Consolas" panose="020B0609020204030204" pitchFamily="49" charset="0"/>
              </a:rPr>
              <a:t> ciu</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id_ciudad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vh</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id_ciudad</a:t>
            </a:r>
          </a:p>
          <a:p>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fecha_venta</a:t>
            </a:r>
            <a:r>
              <a:rPr lang="en-US" sz="1400" dirty="0">
                <a:solidFill>
                  <a:srgbClr val="808080"/>
                </a:solidFill>
                <a:latin typeface="Consolas" panose="020B0609020204030204" pitchFamily="49" charset="0"/>
              </a:rPr>
              <a:t>&gt;=</a:t>
            </a:r>
            <a:r>
              <a:rPr lang="en-US" sz="1400" dirty="0">
                <a:solidFill>
                  <a:srgbClr val="000000"/>
                </a:solidFill>
                <a:latin typeface="Consolas" panose="020B0609020204030204" pitchFamily="49" charset="0"/>
              </a:rPr>
              <a:t>@fecha_Inicial </a:t>
            </a:r>
            <a:r>
              <a:rPr lang="en-US" sz="1400" dirty="0">
                <a:solidFill>
                  <a:srgbClr val="808080"/>
                </a:solidFill>
                <a:latin typeface="Consolas" panose="020B0609020204030204" pitchFamily="49" charset="0"/>
              </a:rPr>
              <a:t>And</a:t>
            </a:r>
            <a:r>
              <a:rPr lang="en-US" sz="1400" dirty="0">
                <a:solidFill>
                  <a:srgbClr val="000000"/>
                </a:solidFill>
                <a:latin typeface="Consolas" panose="020B0609020204030204" pitchFamily="49" charset="0"/>
              </a:rPr>
              <a:t> fecha_venta</a:t>
            </a:r>
            <a:r>
              <a:rPr lang="en-US" sz="1400" dirty="0">
                <a:solidFill>
                  <a:srgbClr val="808080"/>
                </a:solidFill>
                <a:latin typeface="Consolas" panose="020B0609020204030204" pitchFamily="49" charset="0"/>
              </a:rPr>
              <a:t>&lt;=</a:t>
            </a:r>
            <a:r>
              <a:rPr lang="en-US" sz="1400" dirty="0">
                <a:solidFill>
                  <a:srgbClr val="000000"/>
                </a:solidFill>
                <a:latin typeface="Consolas" panose="020B0609020204030204" pitchFamily="49" charset="0"/>
              </a:rPr>
              <a:t>@fecha_Final</a:t>
            </a:r>
          </a:p>
          <a:p>
            <a:r>
              <a:rPr lang="es-DO" sz="1400" dirty="0">
                <a:solidFill>
                  <a:srgbClr val="0000FF"/>
                </a:solidFill>
                <a:latin typeface="Consolas" panose="020B0609020204030204" pitchFamily="49" charset="0"/>
              </a:rPr>
              <a:t>go</a:t>
            </a:r>
            <a:endParaRPr lang="es-DO" sz="1200" dirty="0">
              <a:solidFill>
                <a:srgbClr val="000000"/>
              </a:solidFill>
              <a:latin typeface="Consolas" panose="020B0609020204030204" pitchFamily="49" charset="0"/>
            </a:endParaRPr>
          </a:p>
        </p:txBody>
      </p:sp>
      <p:sp>
        <p:nvSpPr>
          <p:cNvPr id="11" name="Flecha: hacia abajo 10">
            <a:extLst>
              <a:ext uri="{FF2B5EF4-FFF2-40B4-BE49-F238E27FC236}">
                <a16:creationId xmlns:a16="http://schemas.microsoft.com/office/drawing/2014/main" id="{C65713DF-BFE5-4FC8-9DC3-C034D1BC0F96}"/>
              </a:ext>
            </a:extLst>
          </p:cNvPr>
          <p:cNvSpPr/>
          <p:nvPr/>
        </p:nvSpPr>
        <p:spPr>
          <a:xfrm>
            <a:off x="2422424" y="1499610"/>
            <a:ext cx="365760" cy="3745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DF2622D4-578A-4D59-B2E6-C20A3D995CE1}"/>
              </a:ext>
            </a:extLst>
          </p:cNvPr>
          <p:cNvSpPr txBox="1"/>
          <p:nvPr/>
        </p:nvSpPr>
        <p:spPr>
          <a:xfrm>
            <a:off x="49247" y="4609169"/>
            <a:ext cx="3106077" cy="923330"/>
          </a:xfrm>
          <a:prstGeom prst="rect">
            <a:avLst/>
          </a:prstGeom>
          <a:noFill/>
        </p:spPr>
        <p:txBody>
          <a:bodyPr wrap="square" rtlCol="0">
            <a:spAutoFit/>
          </a:bodyPr>
          <a:lstStyle/>
          <a:p>
            <a:pPr algn="ctr"/>
            <a:r>
              <a:rPr lang="en-US" b="1" dirty="0">
                <a:solidFill>
                  <a:srgbClr val="002060"/>
                </a:solidFill>
              </a:rPr>
              <a:t>Lo Ejecutamos y vemos que ha tenido Exito y luego nos vamos al Visual studio</a:t>
            </a:r>
            <a:endParaRPr lang="es-ES" b="1" dirty="0">
              <a:solidFill>
                <a:srgbClr val="002060"/>
              </a:solidFill>
            </a:endParaRPr>
          </a:p>
        </p:txBody>
      </p:sp>
      <p:sp>
        <p:nvSpPr>
          <p:cNvPr id="15" name="Flecha: hacia abajo 14">
            <a:extLst>
              <a:ext uri="{FF2B5EF4-FFF2-40B4-BE49-F238E27FC236}">
                <a16:creationId xmlns:a16="http://schemas.microsoft.com/office/drawing/2014/main" id="{B4094FF4-EF1C-4871-A10D-E0EBD6F01E36}"/>
              </a:ext>
            </a:extLst>
          </p:cNvPr>
          <p:cNvSpPr/>
          <p:nvPr/>
        </p:nvSpPr>
        <p:spPr>
          <a:xfrm>
            <a:off x="2422424" y="3843276"/>
            <a:ext cx="365760" cy="3745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78" name="Picture 6" descr="Bases de datos: conceptos básicos - DBA dixit">
            <a:extLst>
              <a:ext uri="{FF2B5EF4-FFF2-40B4-BE49-F238E27FC236}">
                <a16:creationId xmlns:a16="http://schemas.microsoft.com/office/drawing/2014/main" id="{5DA7B60E-CF3D-4FD2-B23E-821B5446F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81" y="1428253"/>
            <a:ext cx="1458204" cy="19700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brir una base de datos ya creada con Sql Server – TuProgramaras">
            <a:extLst>
              <a:ext uri="{FF2B5EF4-FFF2-40B4-BE49-F238E27FC236}">
                <a16:creationId xmlns:a16="http://schemas.microsoft.com/office/drawing/2014/main" id="{023A5BB0-A130-4442-BB7A-19B2A2F23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788" y="2404791"/>
            <a:ext cx="786397" cy="646331"/>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5A137EE3-AEFB-43ED-B9E8-144297762AB9}"/>
              </a:ext>
            </a:extLst>
          </p:cNvPr>
          <p:cNvSpPr/>
          <p:nvPr/>
        </p:nvSpPr>
        <p:spPr>
          <a:xfrm>
            <a:off x="1939674" y="2493795"/>
            <a:ext cx="505113" cy="581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80" name="Picture 8" descr="Microsoft launches Visual Studio 2019 for Windows and Mac | VentureBeat">
            <a:extLst>
              <a:ext uri="{FF2B5EF4-FFF2-40B4-BE49-F238E27FC236}">
                <a16:creationId xmlns:a16="http://schemas.microsoft.com/office/drawing/2014/main" id="{89B2309C-8E63-4D59-9025-413F980BF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42" y="5507935"/>
            <a:ext cx="2473036" cy="123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057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E5F818-F7BB-458B-A49E-806D593F1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232" y="1352201"/>
            <a:ext cx="8883535" cy="4843563"/>
          </a:xfrm>
          <a:prstGeom prst="rect">
            <a:avLst/>
          </a:prstGeom>
        </p:spPr>
      </p:pic>
      <p:sp>
        <p:nvSpPr>
          <p:cNvPr id="4" name="CuadroTexto 3">
            <a:extLst>
              <a:ext uri="{FF2B5EF4-FFF2-40B4-BE49-F238E27FC236}">
                <a16:creationId xmlns:a16="http://schemas.microsoft.com/office/drawing/2014/main" id="{9B911B52-93FF-4546-91E2-134588D4890D}"/>
              </a:ext>
            </a:extLst>
          </p:cNvPr>
          <p:cNvSpPr txBox="1"/>
          <p:nvPr/>
        </p:nvSpPr>
        <p:spPr>
          <a:xfrm>
            <a:off x="2334490" y="266007"/>
            <a:ext cx="7523018" cy="523220"/>
          </a:xfrm>
          <a:prstGeom prst="rect">
            <a:avLst/>
          </a:prstGeom>
          <a:noFill/>
        </p:spPr>
        <p:txBody>
          <a:bodyPr wrap="square" rtlCol="0">
            <a:spAutoFit/>
          </a:bodyPr>
          <a:lstStyle/>
          <a:p>
            <a:pPr algn="ctr"/>
            <a:r>
              <a:rPr lang="en-US" sz="2800" b="1" dirty="0">
                <a:solidFill>
                  <a:srgbClr val="002060"/>
                </a:solidFill>
              </a:rPr>
              <a:t>Vamos a crear un Nuevo proyecto.</a:t>
            </a:r>
            <a:endParaRPr lang="es-ES" sz="2800" b="1" dirty="0">
              <a:solidFill>
                <a:srgbClr val="002060"/>
              </a:solidFill>
            </a:endParaRPr>
          </a:p>
        </p:txBody>
      </p:sp>
      <p:sp>
        <p:nvSpPr>
          <p:cNvPr id="5" name="Flecha: hacia abajo 4">
            <a:extLst>
              <a:ext uri="{FF2B5EF4-FFF2-40B4-BE49-F238E27FC236}">
                <a16:creationId xmlns:a16="http://schemas.microsoft.com/office/drawing/2014/main" id="{25835E86-3683-42B2-93FB-297BC9B3ACA9}"/>
              </a:ext>
            </a:extLst>
          </p:cNvPr>
          <p:cNvSpPr/>
          <p:nvPr/>
        </p:nvSpPr>
        <p:spPr>
          <a:xfrm>
            <a:off x="5993476" y="890121"/>
            <a:ext cx="376844" cy="3080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28219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13425" y="1375860"/>
            <a:ext cx="6925919" cy="3170099"/>
          </a:xfrm>
          <a:prstGeom prst="rect">
            <a:avLst/>
          </a:prstGeom>
          <a:noFill/>
        </p:spPr>
        <p:txBody>
          <a:bodyPr wrap="square" rtlCol="0">
            <a:spAutoFit/>
          </a:bodyPr>
          <a:lstStyle/>
          <a:p>
            <a:pPr algn="ctr"/>
            <a:r>
              <a:rPr lang="en-US" sz="4000" b="1" dirty="0">
                <a:solidFill>
                  <a:srgbClr val="002060"/>
                </a:solidFill>
              </a:rPr>
              <a:t>Creacion de un Reporte parametrizado por fechas, con un procedimiento Almacenado desde SQL Server Usando Crystal Report.</a:t>
            </a:r>
          </a:p>
        </p:txBody>
      </p:sp>
      <p:pic>
        <p:nvPicPr>
          <p:cNvPr id="7170" name="Picture 2" descr="Imagen relacionad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41474" y="287917"/>
            <a:ext cx="4137660" cy="592074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0" y="6479177"/>
            <a:ext cx="12192000" cy="3788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5" name="Rectángulo 4"/>
          <p:cNvSpPr/>
          <p:nvPr/>
        </p:nvSpPr>
        <p:spPr>
          <a:xfrm rot="5400000">
            <a:off x="8586652" y="3239588"/>
            <a:ext cx="6858000" cy="3788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6"/>
              </a:solidFill>
            </a:endParaRPr>
          </a:p>
        </p:txBody>
      </p:sp>
      <p:pic>
        <p:nvPicPr>
          <p:cNvPr id="1026" name="Picture 2" descr="Icono sql, documento, descritos, interfaz, simbolo">
            <a:extLst>
              <a:ext uri="{FF2B5EF4-FFF2-40B4-BE49-F238E27FC236}">
                <a16:creationId xmlns:a16="http://schemas.microsoft.com/office/drawing/2014/main" id="{088441D0-201F-421B-AF2F-13470A8AF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99357">
            <a:off x="7893806" y="2616708"/>
            <a:ext cx="228442" cy="228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porting - Turns Data into Information - CaptureIT">
            <a:extLst>
              <a:ext uri="{FF2B5EF4-FFF2-40B4-BE49-F238E27FC236}">
                <a16:creationId xmlns:a16="http://schemas.microsoft.com/office/drawing/2014/main" id="{8DE28E85-0529-4DD7-BD5E-4A780B9DE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29451">
            <a:off x="8003835" y="2762137"/>
            <a:ext cx="308648" cy="3086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665F631-B340-41D5-930F-2822CA408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011599">
            <a:off x="8195314" y="2997381"/>
            <a:ext cx="220645" cy="24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533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06A1F331-3480-41DE-9B17-330EACF11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25" y="528588"/>
            <a:ext cx="11396750" cy="6131793"/>
          </a:xfrm>
          <a:prstGeom prst="rect">
            <a:avLst/>
          </a:prstGeom>
        </p:spPr>
      </p:pic>
      <p:sp>
        <p:nvSpPr>
          <p:cNvPr id="4" name="Rectángulo: esquinas redondeadas 3">
            <a:extLst>
              <a:ext uri="{FF2B5EF4-FFF2-40B4-BE49-F238E27FC236}">
                <a16:creationId xmlns:a16="http://schemas.microsoft.com/office/drawing/2014/main" id="{41B8DAC7-BDFD-46DF-B5CE-8F7F5351300F}"/>
              </a:ext>
            </a:extLst>
          </p:cNvPr>
          <p:cNvSpPr/>
          <p:nvPr/>
        </p:nvSpPr>
        <p:spPr>
          <a:xfrm>
            <a:off x="4267197" y="1633233"/>
            <a:ext cx="4378039" cy="598517"/>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esquinas redondeadas 4">
            <a:extLst>
              <a:ext uri="{FF2B5EF4-FFF2-40B4-BE49-F238E27FC236}">
                <a16:creationId xmlns:a16="http://schemas.microsoft.com/office/drawing/2014/main" id="{02DE853E-E979-49FE-BA14-9769B3104C8B}"/>
              </a:ext>
            </a:extLst>
          </p:cNvPr>
          <p:cNvSpPr/>
          <p:nvPr/>
        </p:nvSpPr>
        <p:spPr>
          <a:xfrm>
            <a:off x="4328158" y="4394680"/>
            <a:ext cx="4159137" cy="598517"/>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43F8BBA-4C5D-474F-A813-4FA5DBAF54FF}"/>
              </a:ext>
            </a:extLst>
          </p:cNvPr>
          <p:cNvSpPr txBox="1"/>
          <p:nvPr/>
        </p:nvSpPr>
        <p:spPr>
          <a:xfrm>
            <a:off x="795250" y="124010"/>
            <a:ext cx="10507288" cy="461665"/>
          </a:xfrm>
          <a:prstGeom prst="rect">
            <a:avLst/>
          </a:prstGeom>
          <a:noFill/>
        </p:spPr>
        <p:txBody>
          <a:bodyPr wrap="square" rtlCol="0">
            <a:spAutoFit/>
          </a:bodyPr>
          <a:lstStyle/>
          <a:p>
            <a:pPr algn="ctr"/>
            <a:r>
              <a:rPr lang="en-US" sz="2400" b="1" dirty="0"/>
              <a:t>Aqui nos saldra esta Ventana y en ella vamos a escoger una de las dos VB:</a:t>
            </a:r>
            <a:endParaRPr lang="es-ES" sz="2400" b="1" dirty="0"/>
          </a:p>
        </p:txBody>
      </p:sp>
      <p:sp>
        <p:nvSpPr>
          <p:cNvPr id="7" name="CuadroTexto 6">
            <a:extLst>
              <a:ext uri="{FF2B5EF4-FFF2-40B4-BE49-F238E27FC236}">
                <a16:creationId xmlns:a16="http://schemas.microsoft.com/office/drawing/2014/main" id="{9C035CAB-0F1F-4F84-9E75-9C18B8D3C461}"/>
              </a:ext>
            </a:extLst>
          </p:cNvPr>
          <p:cNvSpPr txBox="1"/>
          <p:nvPr/>
        </p:nvSpPr>
        <p:spPr>
          <a:xfrm>
            <a:off x="8803178" y="724168"/>
            <a:ext cx="3333404" cy="954107"/>
          </a:xfrm>
          <a:prstGeom prst="rect">
            <a:avLst/>
          </a:prstGeom>
          <a:solidFill>
            <a:srgbClr val="FFC000"/>
          </a:solidFill>
        </p:spPr>
        <p:txBody>
          <a:bodyPr wrap="square" rtlCol="0">
            <a:spAutoFit/>
          </a:bodyPr>
          <a:lstStyle/>
          <a:p>
            <a:pPr algn="just"/>
            <a:r>
              <a:rPr lang="en-US" sz="1400" dirty="0"/>
              <a:t>Aqui podemos elegir esta que nos dara la estructura ya con el reporte y un formularios para comenzar la conexion y lo demas Procesos.</a:t>
            </a:r>
            <a:endParaRPr lang="es-ES" sz="1400" dirty="0"/>
          </a:p>
        </p:txBody>
      </p:sp>
      <p:sp>
        <p:nvSpPr>
          <p:cNvPr id="8" name="CuadroTexto 7">
            <a:extLst>
              <a:ext uri="{FF2B5EF4-FFF2-40B4-BE49-F238E27FC236}">
                <a16:creationId xmlns:a16="http://schemas.microsoft.com/office/drawing/2014/main" id="{AE1B8D06-6585-43D0-9F44-4B9BEB4C72E0}"/>
              </a:ext>
            </a:extLst>
          </p:cNvPr>
          <p:cNvSpPr txBox="1"/>
          <p:nvPr/>
        </p:nvSpPr>
        <p:spPr>
          <a:xfrm>
            <a:off x="8800407" y="4216109"/>
            <a:ext cx="3333404" cy="923330"/>
          </a:xfrm>
          <a:prstGeom prst="rect">
            <a:avLst/>
          </a:prstGeom>
          <a:solidFill>
            <a:srgbClr val="FFC000"/>
          </a:solidFill>
        </p:spPr>
        <p:txBody>
          <a:bodyPr wrap="square" rtlCol="0">
            <a:spAutoFit/>
          </a:bodyPr>
          <a:lstStyle/>
          <a:p>
            <a:pPr algn="just"/>
            <a:r>
              <a:rPr lang="en-US" dirty="0"/>
              <a:t>Aqui podemos elegir esta opcion, para comenzar desde cero, </a:t>
            </a:r>
            <a:r>
              <a:rPr lang="en-US" b="1" dirty="0"/>
              <a:t>y con la que vamos a comenzar.</a:t>
            </a:r>
            <a:endParaRPr lang="es-ES" b="1" dirty="0"/>
          </a:p>
        </p:txBody>
      </p:sp>
      <p:cxnSp>
        <p:nvCxnSpPr>
          <p:cNvPr id="9" name="Conector recto de flecha 8">
            <a:extLst>
              <a:ext uri="{FF2B5EF4-FFF2-40B4-BE49-F238E27FC236}">
                <a16:creationId xmlns:a16="http://schemas.microsoft.com/office/drawing/2014/main" id="{B1004D32-5969-42C0-8DD7-807EC40CCFDF}"/>
              </a:ext>
            </a:extLst>
          </p:cNvPr>
          <p:cNvCxnSpPr>
            <a:cxnSpLocks/>
            <a:endCxn id="7" idx="1"/>
          </p:cNvCxnSpPr>
          <p:nvPr/>
        </p:nvCxnSpPr>
        <p:spPr>
          <a:xfrm flipV="1">
            <a:off x="8545484" y="1201222"/>
            <a:ext cx="257694" cy="4320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3004F9C6-C055-4B6B-9838-6FFEF4BFCD4B}"/>
              </a:ext>
            </a:extLst>
          </p:cNvPr>
          <p:cNvCxnSpPr>
            <a:cxnSpLocks/>
            <a:stCxn id="5" idx="3"/>
            <a:endCxn id="8" idx="1"/>
          </p:cNvCxnSpPr>
          <p:nvPr/>
        </p:nvCxnSpPr>
        <p:spPr>
          <a:xfrm flipV="1">
            <a:off x="8487295" y="4677774"/>
            <a:ext cx="313112" cy="1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CCFE0042-C3CB-44E8-9D92-769E5154664F}"/>
              </a:ext>
            </a:extLst>
          </p:cNvPr>
          <p:cNvSpPr txBox="1"/>
          <p:nvPr/>
        </p:nvSpPr>
        <p:spPr>
          <a:xfrm>
            <a:off x="6622472" y="6160833"/>
            <a:ext cx="2180706" cy="369332"/>
          </a:xfrm>
          <a:prstGeom prst="rect">
            <a:avLst/>
          </a:prstGeom>
          <a:noFill/>
        </p:spPr>
        <p:txBody>
          <a:bodyPr wrap="square" rtlCol="0">
            <a:spAutoFit/>
          </a:bodyPr>
          <a:lstStyle/>
          <a:p>
            <a:r>
              <a:rPr lang="en-US" b="1" dirty="0"/>
              <a:t>Le damos a siguiente</a:t>
            </a:r>
            <a:endParaRPr lang="es-ES" b="1" dirty="0"/>
          </a:p>
        </p:txBody>
      </p:sp>
      <p:sp>
        <p:nvSpPr>
          <p:cNvPr id="12" name="Flecha: a la derecha 11">
            <a:extLst>
              <a:ext uri="{FF2B5EF4-FFF2-40B4-BE49-F238E27FC236}">
                <a16:creationId xmlns:a16="http://schemas.microsoft.com/office/drawing/2014/main" id="{042677AF-4F23-43A5-A741-EAF0FC7613AA}"/>
              </a:ext>
            </a:extLst>
          </p:cNvPr>
          <p:cNvSpPr/>
          <p:nvPr/>
        </p:nvSpPr>
        <p:spPr>
          <a:xfrm>
            <a:off x="8803178" y="6185327"/>
            <a:ext cx="964277" cy="3547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49943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3AE1F587-9376-4776-B0C4-BE76CC684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13" y="669483"/>
            <a:ext cx="11053156" cy="6073389"/>
          </a:xfrm>
          <a:prstGeom prst="rect">
            <a:avLst/>
          </a:prstGeom>
        </p:spPr>
      </p:pic>
      <p:sp>
        <p:nvSpPr>
          <p:cNvPr id="4" name="CuadroTexto 3">
            <a:extLst>
              <a:ext uri="{FF2B5EF4-FFF2-40B4-BE49-F238E27FC236}">
                <a16:creationId xmlns:a16="http://schemas.microsoft.com/office/drawing/2014/main" id="{F1653378-A174-4B9C-A74B-DE578DCA71C6}"/>
              </a:ext>
            </a:extLst>
          </p:cNvPr>
          <p:cNvSpPr txBox="1"/>
          <p:nvPr/>
        </p:nvSpPr>
        <p:spPr>
          <a:xfrm>
            <a:off x="814647" y="207818"/>
            <a:ext cx="10507288" cy="461665"/>
          </a:xfrm>
          <a:prstGeom prst="rect">
            <a:avLst/>
          </a:prstGeom>
          <a:noFill/>
        </p:spPr>
        <p:txBody>
          <a:bodyPr wrap="square" rtlCol="0">
            <a:spAutoFit/>
          </a:bodyPr>
          <a:lstStyle/>
          <a:p>
            <a:pPr algn="ctr"/>
            <a:r>
              <a:rPr lang="en-US" sz="2400" b="1" dirty="0"/>
              <a:t>Aqui nos saldra esta Ventana y en ella vamos a escoger una de las dos:</a:t>
            </a:r>
            <a:endParaRPr lang="es-ES" sz="2400" b="1" dirty="0"/>
          </a:p>
        </p:txBody>
      </p:sp>
      <p:sp>
        <p:nvSpPr>
          <p:cNvPr id="5" name="CuadroTexto 4">
            <a:extLst>
              <a:ext uri="{FF2B5EF4-FFF2-40B4-BE49-F238E27FC236}">
                <a16:creationId xmlns:a16="http://schemas.microsoft.com/office/drawing/2014/main" id="{1FC30FCC-A6C3-4268-8339-83D2B04F2875}"/>
              </a:ext>
            </a:extLst>
          </p:cNvPr>
          <p:cNvSpPr txBox="1"/>
          <p:nvPr/>
        </p:nvSpPr>
        <p:spPr>
          <a:xfrm>
            <a:off x="7861068" y="1253573"/>
            <a:ext cx="4123113" cy="1200329"/>
          </a:xfrm>
          <a:prstGeom prst="rect">
            <a:avLst/>
          </a:prstGeom>
          <a:solidFill>
            <a:srgbClr val="FFC000"/>
          </a:solidFill>
        </p:spPr>
        <p:txBody>
          <a:bodyPr wrap="square" rtlCol="0">
            <a:spAutoFit/>
          </a:bodyPr>
          <a:lstStyle/>
          <a:p>
            <a:pPr algn="ctr"/>
            <a:r>
              <a:rPr lang="en-US" dirty="0"/>
              <a:t>Aqui le asignamos un nombre a nuestro proyecto, en nuestro caso, </a:t>
            </a:r>
            <a:r>
              <a:rPr lang="en-US" b="1" dirty="0"/>
              <a:t>Reporte_Ventas_DCD_1050</a:t>
            </a:r>
            <a:r>
              <a:rPr lang="en-US" dirty="0"/>
              <a:t>, como ven sin espacios.</a:t>
            </a:r>
            <a:endParaRPr lang="es-ES" dirty="0"/>
          </a:p>
        </p:txBody>
      </p:sp>
      <p:cxnSp>
        <p:nvCxnSpPr>
          <p:cNvPr id="6" name="Conector recto de flecha 5">
            <a:extLst>
              <a:ext uri="{FF2B5EF4-FFF2-40B4-BE49-F238E27FC236}">
                <a16:creationId xmlns:a16="http://schemas.microsoft.com/office/drawing/2014/main" id="{01D96F5D-E498-4C24-9DB4-EB506BB68C46}"/>
              </a:ext>
            </a:extLst>
          </p:cNvPr>
          <p:cNvCxnSpPr>
            <a:cxnSpLocks/>
          </p:cNvCxnSpPr>
          <p:nvPr/>
        </p:nvCxnSpPr>
        <p:spPr>
          <a:xfrm flipV="1">
            <a:off x="4663440" y="1853738"/>
            <a:ext cx="3025833" cy="1828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26D2B56D-AE67-4E0A-BD2F-AFF8AEF7CCFA}"/>
              </a:ext>
            </a:extLst>
          </p:cNvPr>
          <p:cNvSpPr txBox="1"/>
          <p:nvPr/>
        </p:nvSpPr>
        <p:spPr>
          <a:xfrm>
            <a:off x="6422966" y="6173933"/>
            <a:ext cx="2180706" cy="369332"/>
          </a:xfrm>
          <a:prstGeom prst="rect">
            <a:avLst/>
          </a:prstGeom>
          <a:noFill/>
        </p:spPr>
        <p:txBody>
          <a:bodyPr wrap="square" rtlCol="0">
            <a:spAutoFit/>
          </a:bodyPr>
          <a:lstStyle/>
          <a:p>
            <a:r>
              <a:rPr lang="en-US" b="1" dirty="0"/>
              <a:t>Le damos a Crear</a:t>
            </a:r>
            <a:endParaRPr lang="es-ES" b="1" dirty="0"/>
          </a:p>
        </p:txBody>
      </p:sp>
      <p:sp>
        <p:nvSpPr>
          <p:cNvPr id="8" name="Flecha: a la derecha 7">
            <a:extLst>
              <a:ext uri="{FF2B5EF4-FFF2-40B4-BE49-F238E27FC236}">
                <a16:creationId xmlns:a16="http://schemas.microsoft.com/office/drawing/2014/main" id="{88A5197C-767D-43B4-82B5-63E028F2AC96}"/>
              </a:ext>
            </a:extLst>
          </p:cNvPr>
          <p:cNvSpPr/>
          <p:nvPr/>
        </p:nvSpPr>
        <p:spPr>
          <a:xfrm>
            <a:off x="8736676" y="6188517"/>
            <a:ext cx="964277" cy="3547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33142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C883618E-859B-4E80-B017-43C956A6F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77" y="1224306"/>
            <a:ext cx="11079480" cy="5394960"/>
          </a:xfrm>
          <a:prstGeom prst="rect">
            <a:avLst/>
          </a:prstGeom>
        </p:spPr>
      </p:pic>
      <p:sp>
        <p:nvSpPr>
          <p:cNvPr id="4" name="CuadroTexto 3">
            <a:extLst>
              <a:ext uri="{FF2B5EF4-FFF2-40B4-BE49-F238E27FC236}">
                <a16:creationId xmlns:a16="http://schemas.microsoft.com/office/drawing/2014/main" id="{C1CCF782-DAF0-4A4F-80A1-37D081CF890E}"/>
              </a:ext>
            </a:extLst>
          </p:cNvPr>
          <p:cNvSpPr txBox="1"/>
          <p:nvPr/>
        </p:nvSpPr>
        <p:spPr>
          <a:xfrm>
            <a:off x="139931" y="148507"/>
            <a:ext cx="11912138" cy="923330"/>
          </a:xfrm>
          <a:prstGeom prst="rect">
            <a:avLst/>
          </a:prstGeom>
          <a:noFill/>
          <a:ln>
            <a:solidFill>
              <a:srgbClr val="00B0F0"/>
            </a:solidFill>
          </a:ln>
        </p:spPr>
        <p:txBody>
          <a:bodyPr wrap="square" rtlCol="0">
            <a:spAutoFit/>
          </a:bodyPr>
          <a:lstStyle/>
          <a:p>
            <a:pPr algn="just"/>
            <a:r>
              <a:rPr lang="en-US" dirty="0"/>
              <a:t>Nos saldra este cuadro, en el podemos ver varias secciones, la </a:t>
            </a:r>
            <a:r>
              <a:rPr lang="en-US" dirty="0">
                <a:solidFill>
                  <a:srgbClr val="FF0000"/>
                </a:solidFill>
              </a:rPr>
              <a:t>seccion de menus</a:t>
            </a:r>
            <a:r>
              <a:rPr lang="en-US" dirty="0"/>
              <a:t>, la seccion de </a:t>
            </a:r>
            <a:r>
              <a:rPr lang="en-US" b="1" dirty="0">
                <a:solidFill>
                  <a:srgbClr val="FFC000"/>
                </a:solidFill>
              </a:rPr>
              <a:t>cuadro de Herramientas</a:t>
            </a:r>
            <a:r>
              <a:rPr lang="en-US" dirty="0"/>
              <a:t>, y </a:t>
            </a:r>
            <a:r>
              <a:rPr lang="en-US" dirty="0">
                <a:solidFill>
                  <a:srgbClr val="00B050"/>
                </a:solidFill>
              </a:rPr>
              <a:t>Origenes de datos</a:t>
            </a:r>
            <a:r>
              <a:rPr lang="en-US" dirty="0"/>
              <a:t>, la seccion o </a:t>
            </a:r>
            <a:r>
              <a:rPr lang="en-US" b="1" dirty="0">
                <a:solidFill>
                  <a:srgbClr val="00B0F0"/>
                </a:solidFill>
              </a:rPr>
              <a:t>canvas para trabajar</a:t>
            </a:r>
            <a:r>
              <a:rPr lang="en-US" dirty="0"/>
              <a:t>, la seccion de </a:t>
            </a:r>
            <a:r>
              <a:rPr lang="en-US" b="1" dirty="0"/>
              <a:t>Explorador de Soluciones</a:t>
            </a:r>
            <a:r>
              <a:rPr lang="en-US" dirty="0"/>
              <a:t>, donde tendremos nuestro proyecto y formularios, para comenzar a trabajar.</a:t>
            </a:r>
            <a:endParaRPr lang="es-ES" dirty="0"/>
          </a:p>
        </p:txBody>
      </p:sp>
      <p:cxnSp>
        <p:nvCxnSpPr>
          <p:cNvPr id="6" name="Conector recto de flecha 5">
            <a:extLst>
              <a:ext uri="{FF2B5EF4-FFF2-40B4-BE49-F238E27FC236}">
                <a16:creationId xmlns:a16="http://schemas.microsoft.com/office/drawing/2014/main" id="{B37CCF7B-C44A-4937-934F-A6107179CB11}"/>
              </a:ext>
            </a:extLst>
          </p:cNvPr>
          <p:cNvCxnSpPr>
            <a:cxnSpLocks/>
          </p:cNvCxnSpPr>
          <p:nvPr/>
        </p:nvCxnSpPr>
        <p:spPr>
          <a:xfrm flipH="1">
            <a:off x="2277687" y="415636"/>
            <a:ext cx="4522125" cy="8780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652D77B8-D3D6-4041-9D4E-7B243A190F15}"/>
              </a:ext>
            </a:extLst>
          </p:cNvPr>
          <p:cNvCxnSpPr>
            <a:cxnSpLocks/>
          </p:cNvCxnSpPr>
          <p:nvPr/>
        </p:nvCxnSpPr>
        <p:spPr>
          <a:xfrm flipH="1">
            <a:off x="1163782" y="415636"/>
            <a:ext cx="9301942" cy="123028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F6715F84-2CCC-41F4-96D9-F71201B29118}"/>
              </a:ext>
            </a:extLst>
          </p:cNvPr>
          <p:cNvCxnSpPr>
            <a:cxnSpLocks/>
          </p:cNvCxnSpPr>
          <p:nvPr/>
        </p:nvCxnSpPr>
        <p:spPr>
          <a:xfrm flipH="1">
            <a:off x="714896" y="654266"/>
            <a:ext cx="157941" cy="326752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32E9AFA1-D21C-4D01-8014-53F3A73D13E5}"/>
              </a:ext>
            </a:extLst>
          </p:cNvPr>
          <p:cNvCxnSpPr>
            <a:cxnSpLocks/>
          </p:cNvCxnSpPr>
          <p:nvPr/>
        </p:nvCxnSpPr>
        <p:spPr>
          <a:xfrm>
            <a:off x="3715789" y="610172"/>
            <a:ext cx="199506" cy="200833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22D4309E-E349-4988-AECA-AD8A4073E5AE}"/>
              </a:ext>
            </a:extLst>
          </p:cNvPr>
          <p:cNvCxnSpPr>
            <a:cxnSpLocks/>
          </p:cNvCxnSpPr>
          <p:nvPr/>
        </p:nvCxnSpPr>
        <p:spPr>
          <a:xfrm>
            <a:off x="7597833" y="654266"/>
            <a:ext cx="2194560" cy="991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22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691A835E-68C6-43D9-A449-1F1EB72C0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53"/>
            <a:ext cx="12192000" cy="6653092"/>
          </a:xfrm>
          <a:prstGeom prst="rect">
            <a:avLst/>
          </a:prstGeom>
        </p:spPr>
      </p:pic>
      <p:sp>
        <p:nvSpPr>
          <p:cNvPr id="6" name="CuadroTexto 5">
            <a:extLst>
              <a:ext uri="{FF2B5EF4-FFF2-40B4-BE49-F238E27FC236}">
                <a16:creationId xmlns:a16="http://schemas.microsoft.com/office/drawing/2014/main" id="{6EB5018E-1DBA-4F0C-A477-F77A7D338238}"/>
              </a:ext>
            </a:extLst>
          </p:cNvPr>
          <p:cNvSpPr txBox="1"/>
          <p:nvPr/>
        </p:nvSpPr>
        <p:spPr>
          <a:xfrm>
            <a:off x="3126518" y="1756756"/>
            <a:ext cx="6292734" cy="1477328"/>
          </a:xfrm>
          <a:prstGeom prst="rect">
            <a:avLst/>
          </a:prstGeom>
          <a:noFill/>
        </p:spPr>
        <p:txBody>
          <a:bodyPr wrap="square" rtlCol="0">
            <a:spAutoFit/>
          </a:bodyPr>
          <a:lstStyle/>
          <a:p>
            <a:pPr algn="just"/>
            <a:r>
              <a:rPr lang="en-US" dirty="0"/>
              <a:t>Vamos a agregar dos </a:t>
            </a:r>
            <a:r>
              <a:rPr lang="en-US" b="1" dirty="0"/>
              <a:t>DateTimePicker</a:t>
            </a:r>
            <a:r>
              <a:rPr lang="en-US" dirty="0"/>
              <a:t>, dos </a:t>
            </a:r>
            <a:r>
              <a:rPr lang="en-US" b="1" dirty="0"/>
              <a:t>Label</a:t>
            </a:r>
            <a:r>
              <a:rPr lang="en-US" dirty="0"/>
              <a:t>, y un </a:t>
            </a:r>
            <a:r>
              <a:rPr lang="en-US" b="1" dirty="0"/>
              <a:t>Boton</a:t>
            </a:r>
            <a:r>
              <a:rPr lang="en-US" dirty="0"/>
              <a:t>, y le vamos a cambiar las propiedades,  al primer </a:t>
            </a:r>
            <a:r>
              <a:rPr lang="en-US" b="1" dirty="0"/>
              <a:t>DateTimePicker = dtpFecha_Inicial, </a:t>
            </a:r>
            <a:r>
              <a:rPr lang="en-US" dirty="0"/>
              <a:t>al Segundo </a:t>
            </a:r>
            <a:r>
              <a:rPr lang="en-US" b="1" dirty="0"/>
              <a:t>dtpFecha_Final, a los label= Fecha Inicial y Fecha Final al text, y al Boton le ponemos en name= btnVer, y en su porpiedad text= Generar Reporte. </a:t>
            </a:r>
            <a:endParaRPr lang="es-ES" dirty="0"/>
          </a:p>
        </p:txBody>
      </p:sp>
      <p:sp>
        <p:nvSpPr>
          <p:cNvPr id="7" name="Flecha: a la derecha 6">
            <a:extLst>
              <a:ext uri="{FF2B5EF4-FFF2-40B4-BE49-F238E27FC236}">
                <a16:creationId xmlns:a16="http://schemas.microsoft.com/office/drawing/2014/main" id="{90F8F7CE-A614-452E-BA31-60A7A2A756E5}"/>
              </a:ext>
            </a:extLst>
          </p:cNvPr>
          <p:cNvSpPr/>
          <p:nvPr/>
        </p:nvSpPr>
        <p:spPr>
          <a:xfrm>
            <a:off x="2420389" y="2230798"/>
            <a:ext cx="340822" cy="490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95243424-770E-459B-B734-E31CFD8E0C33}"/>
              </a:ext>
            </a:extLst>
          </p:cNvPr>
          <p:cNvSpPr/>
          <p:nvPr/>
        </p:nvSpPr>
        <p:spPr>
          <a:xfrm>
            <a:off x="274320" y="2692156"/>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341AA180-C5B2-41E2-9D34-2B8EB4F11EA4}"/>
              </a:ext>
            </a:extLst>
          </p:cNvPr>
          <p:cNvSpPr/>
          <p:nvPr/>
        </p:nvSpPr>
        <p:spPr>
          <a:xfrm>
            <a:off x="241069" y="1639208"/>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C6B74734-AC5B-4CE4-A032-66228343DD35}"/>
              </a:ext>
            </a:extLst>
          </p:cNvPr>
          <p:cNvSpPr/>
          <p:nvPr/>
        </p:nvSpPr>
        <p:spPr>
          <a:xfrm>
            <a:off x="241069" y="4592996"/>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de flecha 13">
            <a:extLst>
              <a:ext uri="{FF2B5EF4-FFF2-40B4-BE49-F238E27FC236}">
                <a16:creationId xmlns:a16="http://schemas.microsoft.com/office/drawing/2014/main" id="{B1F00603-8588-4DFE-8FD2-85F3AB08C4FE}"/>
              </a:ext>
            </a:extLst>
          </p:cNvPr>
          <p:cNvCxnSpPr>
            <a:cxnSpLocks/>
            <a:stCxn id="10" idx="3"/>
          </p:cNvCxnSpPr>
          <p:nvPr/>
        </p:nvCxnSpPr>
        <p:spPr>
          <a:xfrm flipV="1">
            <a:off x="1180407" y="1238598"/>
            <a:ext cx="4222866" cy="459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6E325ACA-967B-4A30-B0FA-43C780B97781}"/>
              </a:ext>
            </a:extLst>
          </p:cNvPr>
          <p:cNvCxnSpPr>
            <a:cxnSpLocks/>
            <a:stCxn id="8" idx="3"/>
          </p:cNvCxnSpPr>
          <p:nvPr/>
        </p:nvCxnSpPr>
        <p:spPr>
          <a:xfrm flipV="1">
            <a:off x="1213658" y="1496402"/>
            <a:ext cx="789709" cy="1254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7D90824-6EAD-4E87-996F-F184B51EFAB6}"/>
              </a:ext>
            </a:extLst>
          </p:cNvPr>
          <p:cNvCxnSpPr>
            <a:cxnSpLocks/>
            <a:stCxn id="12" idx="3"/>
          </p:cNvCxnSpPr>
          <p:nvPr/>
        </p:nvCxnSpPr>
        <p:spPr>
          <a:xfrm flipV="1">
            <a:off x="1180407" y="1307868"/>
            <a:ext cx="2909455" cy="334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652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A6909FF-838A-452D-9292-8CEFF7868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12" y="1527208"/>
            <a:ext cx="6166294" cy="4252391"/>
          </a:xfrm>
          <a:prstGeom prst="rect">
            <a:avLst/>
          </a:prstGeom>
        </p:spPr>
      </p:pic>
      <p:sp>
        <p:nvSpPr>
          <p:cNvPr id="4" name="CuadroTexto 3">
            <a:extLst>
              <a:ext uri="{FF2B5EF4-FFF2-40B4-BE49-F238E27FC236}">
                <a16:creationId xmlns:a16="http://schemas.microsoft.com/office/drawing/2014/main" id="{3EEFD441-2B7A-4BCD-9671-04077CD437C3}"/>
              </a:ext>
            </a:extLst>
          </p:cNvPr>
          <p:cNvSpPr txBox="1"/>
          <p:nvPr/>
        </p:nvSpPr>
        <p:spPr>
          <a:xfrm>
            <a:off x="340822" y="108065"/>
            <a:ext cx="11463251" cy="923330"/>
          </a:xfrm>
          <a:prstGeom prst="rect">
            <a:avLst/>
          </a:prstGeom>
          <a:noFill/>
        </p:spPr>
        <p:txBody>
          <a:bodyPr wrap="square" rtlCol="0">
            <a:spAutoFit/>
          </a:bodyPr>
          <a:lstStyle/>
          <a:p>
            <a:pPr algn="just"/>
            <a:r>
              <a:rPr lang="en-US" dirty="0"/>
              <a:t>Vamos ahora a agregar un reporte, nos vamos al </a:t>
            </a:r>
            <a:r>
              <a:rPr lang="en-US" b="1" dirty="0"/>
              <a:t>Explorador de Soluciones</a:t>
            </a:r>
            <a:r>
              <a:rPr lang="en-US" dirty="0"/>
              <a:t>, clic derecho, agregar, nuevo elemento, vamos a reporte y Elegimos </a:t>
            </a:r>
            <a:r>
              <a:rPr lang="en-US" b="1" dirty="0"/>
              <a:t>crystal report</a:t>
            </a:r>
            <a:r>
              <a:rPr lang="en-US" dirty="0"/>
              <a:t>, le damos un nombre = </a:t>
            </a:r>
            <a:r>
              <a:rPr lang="en-US" b="1" dirty="0"/>
              <a:t>Reporte_Ventas.rpt</a:t>
            </a:r>
            <a:r>
              <a:rPr lang="en-US" dirty="0"/>
              <a:t>, y aceptar, nos saldra un asistente, le damos a usar </a:t>
            </a:r>
            <a:r>
              <a:rPr lang="en-US" b="1" dirty="0">
                <a:highlight>
                  <a:srgbClr val="FFFF00"/>
                </a:highlight>
              </a:rPr>
              <a:t>reporte en Blanco </a:t>
            </a:r>
            <a:r>
              <a:rPr lang="en-US" dirty="0"/>
              <a:t>para crearla desde cero y le damos aceptar.</a:t>
            </a:r>
            <a:endParaRPr lang="es-ES" dirty="0"/>
          </a:p>
        </p:txBody>
      </p:sp>
      <p:pic>
        <p:nvPicPr>
          <p:cNvPr id="6" name="Imagen 5">
            <a:extLst>
              <a:ext uri="{FF2B5EF4-FFF2-40B4-BE49-F238E27FC236}">
                <a16:creationId xmlns:a16="http://schemas.microsoft.com/office/drawing/2014/main" id="{9AF8C3AC-4F53-48E2-83EA-7BDE6CDC3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465" y="1527208"/>
            <a:ext cx="3945090" cy="4252391"/>
          </a:xfrm>
          <a:prstGeom prst="rect">
            <a:avLst/>
          </a:prstGeom>
        </p:spPr>
      </p:pic>
      <p:sp>
        <p:nvSpPr>
          <p:cNvPr id="7" name="Flecha: a la derecha 6">
            <a:extLst>
              <a:ext uri="{FF2B5EF4-FFF2-40B4-BE49-F238E27FC236}">
                <a16:creationId xmlns:a16="http://schemas.microsoft.com/office/drawing/2014/main" id="{C02ED94C-83F7-473E-86F3-65F57D7DC686}"/>
              </a:ext>
            </a:extLst>
          </p:cNvPr>
          <p:cNvSpPr/>
          <p:nvPr/>
        </p:nvSpPr>
        <p:spPr>
          <a:xfrm>
            <a:off x="6974378" y="3092335"/>
            <a:ext cx="615142" cy="53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80157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4F0CA10-8A86-4208-836E-7E6362FC6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150" y="1021234"/>
            <a:ext cx="10745700" cy="5239481"/>
          </a:xfrm>
          <a:prstGeom prst="rect">
            <a:avLst/>
          </a:prstGeom>
        </p:spPr>
      </p:pic>
      <p:sp>
        <p:nvSpPr>
          <p:cNvPr id="4" name="CuadroTexto 3">
            <a:extLst>
              <a:ext uri="{FF2B5EF4-FFF2-40B4-BE49-F238E27FC236}">
                <a16:creationId xmlns:a16="http://schemas.microsoft.com/office/drawing/2014/main" id="{C606888F-F386-4D64-A69D-C0C298DBD49C}"/>
              </a:ext>
            </a:extLst>
          </p:cNvPr>
          <p:cNvSpPr txBox="1"/>
          <p:nvPr/>
        </p:nvSpPr>
        <p:spPr>
          <a:xfrm>
            <a:off x="631767" y="266007"/>
            <a:ext cx="11197244" cy="646331"/>
          </a:xfrm>
          <a:prstGeom prst="rect">
            <a:avLst/>
          </a:prstGeom>
          <a:noFill/>
        </p:spPr>
        <p:txBody>
          <a:bodyPr wrap="square" rtlCol="0">
            <a:spAutoFit/>
          </a:bodyPr>
          <a:lstStyle/>
          <a:p>
            <a:r>
              <a:rPr lang="en-US" dirty="0"/>
              <a:t>Nos saldra esta pantalla, aqui vemos a la izquierda el Explorador de Campos, alli le vamos a dar campos de base de datos.</a:t>
            </a:r>
            <a:endParaRPr lang="es-ES" dirty="0"/>
          </a:p>
        </p:txBody>
      </p:sp>
    </p:spTree>
    <p:extLst>
      <p:ext uri="{BB962C8B-B14F-4D97-AF65-F5344CB8AC3E}">
        <p14:creationId xmlns:p14="http://schemas.microsoft.com/office/powerpoint/2010/main" val="11601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8A0B5D9-9C20-468E-A1C1-81ADE1A03545}"/>
              </a:ext>
            </a:extLst>
          </p:cNvPr>
          <p:cNvPicPr>
            <a:picLocks noChangeAspect="1"/>
          </p:cNvPicPr>
          <p:nvPr/>
        </p:nvPicPr>
        <p:blipFill>
          <a:blip r:embed="rId2"/>
          <a:stretch>
            <a:fillRect/>
          </a:stretch>
        </p:blipFill>
        <p:spPr>
          <a:xfrm>
            <a:off x="1195298" y="1986672"/>
            <a:ext cx="3568463" cy="2061626"/>
          </a:xfrm>
          <a:prstGeom prst="rect">
            <a:avLst/>
          </a:prstGeom>
        </p:spPr>
      </p:pic>
      <p:sp>
        <p:nvSpPr>
          <p:cNvPr id="5" name="CuadroTexto 4">
            <a:extLst>
              <a:ext uri="{FF2B5EF4-FFF2-40B4-BE49-F238E27FC236}">
                <a16:creationId xmlns:a16="http://schemas.microsoft.com/office/drawing/2014/main" id="{F2B8454E-C7CD-4D8C-8B36-983D3E7CEACE}"/>
              </a:ext>
            </a:extLst>
          </p:cNvPr>
          <p:cNvSpPr txBox="1"/>
          <p:nvPr/>
        </p:nvSpPr>
        <p:spPr>
          <a:xfrm>
            <a:off x="1201189" y="391761"/>
            <a:ext cx="3724102" cy="646331"/>
          </a:xfrm>
          <a:prstGeom prst="rect">
            <a:avLst/>
          </a:prstGeom>
          <a:noFill/>
        </p:spPr>
        <p:txBody>
          <a:bodyPr wrap="square" rtlCol="0">
            <a:spAutoFit/>
          </a:bodyPr>
          <a:lstStyle/>
          <a:p>
            <a:r>
              <a:rPr lang="en-US" dirty="0"/>
              <a:t>Al darle veremos un cuadro, donde le </a:t>
            </a:r>
          </a:p>
          <a:p>
            <a:r>
              <a:rPr lang="en-US" dirty="0"/>
              <a:t>daremos Asistente de Base de Datos…</a:t>
            </a:r>
            <a:endParaRPr lang="es-ES" dirty="0"/>
          </a:p>
        </p:txBody>
      </p:sp>
      <p:sp>
        <p:nvSpPr>
          <p:cNvPr id="8" name="Flecha: hacia abajo 7">
            <a:extLst>
              <a:ext uri="{FF2B5EF4-FFF2-40B4-BE49-F238E27FC236}">
                <a16:creationId xmlns:a16="http://schemas.microsoft.com/office/drawing/2014/main" id="{333E1897-E7F5-4705-B9CD-9FF531EED13A}"/>
              </a:ext>
            </a:extLst>
          </p:cNvPr>
          <p:cNvSpPr/>
          <p:nvPr/>
        </p:nvSpPr>
        <p:spPr>
          <a:xfrm>
            <a:off x="2778529" y="1121187"/>
            <a:ext cx="423949" cy="434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81C1A3B6-A4D4-49C6-B465-44E3ED94CB10}"/>
              </a:ext>
            </a:extLst>
          </p:cNvPr>
          <p:cNvSpPr txBox="1"/>
          <p:nvPr/>
        </p:nvSpPr>
        <p:spPr>
          <a:xfrm>
            <a:off x="5760719" y="391744"/>
            <a:ext cx="5769033" cy="646331"/>
          </a:xfrm>
          <a:prstGeom prst="rect">
            <a:avLst/>
          </a:prstGeom>
          <a:noFill/>
        </p:spPr>
        <p:txBody>
          <a:bodyPr wrap="square" rtlCol="0">
            <a:spAutoFit/>
          </a:bodyPr>
          <a:lstStyle/>
          <a:p>
            <a:r>
              <a:rPr lang="en-US" dirty="0"/>
              <a:t>Aqui veremos un cuadro como el siguiente en donde vamos a crear una nueva conexion, alli nos vamos a OLE DB (ADO).</a:t>
            </a:r>
            <a:endParaRPr lang="es-ES" dirty="0"/>
          </a:p>
        </p:txBody>
      </p:sp>
      <p:pic>
        <p:nvPicPr>
          <p:cNvPr id="11" name="Imagen 10">
            <a:extLst>
              <a:ext uri="{FF2B5EF4-FFF2-40B4-BE49-F238E27FC236}">
                <a16:creationId xmlns:a16="http://schemas.microsoft.com/office/drawing/2014/main" id="{3BCBD7E6-5E8E-453A-983A-E479885AA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11802"/>
            <a:ext cx="4900702" cy="4363756"/>
          </a:xfrm>
          <a:prstGeom prst="rect">
            <a:avLst/>
          </a:prstGeom>
        </p:spPr>
      </p:pic>
      <p:sp>
        <p:nvSpPr>
          <p:cNvPr id="12" name="Flecha: hacia abajo 11">
            <a:extLst>
              <a:ext uri="{FF2B5EF4-FFF2-40B4-BE49-F238E27FC236}">
                <a16:creationId xmlns:a16="http://schemas.microsoft.com/office/drawing/2014/main" id="{61D11491-A7A3-47EA-931A-7D1ACAF23762}"/>
              </a:ext>
            </a:extLst>
          </p:cNvPr>
          <p:cNvSpPr/>
          <p:nvPr/>
        </p:nvSpPr>
        <p:spPr>
          <a:xfrm>
            <a:off x="8122402" y="1121187"/>
            <a:ext cx="423949" cy="3827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esquinas redondeadas 12">
            <a:extLst>
              <a:ext uri="{FF2B5EF4-FFF2-40B4-BE49-F238E27FC236}">
                <a16:creationId xmlns:a16="http://schemas.microsoft.com/office/drawing/2014/main" id="{54C36E3B-0B49-4CC2-BC61-B4C7FF797AA7}"/>
              </a:ext>
            </a:extLst>
          </p:cNvPr>
          <p:cNvSpPr/>
          <p:nvPr/>
        </p:nvSpPr>
        <p:spPr>
          <a:xfrm>
            <a:off x="6492240" y="4048298"/>
            <a:ext cx="1113905" cy="19119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6984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9D70D4A-DE4B-41E9-85C3-4B58D356E248}"/>
              </a:ext>
            </a:extLst>
          </p:cNvPr>
          <p:cNvSpPr txBox="1"/>
          <p:nvPr/>
        </p:nvSpPr>
        <p:spPr>
          <a:xfrm>
            <a:off x="374073" y="133004"/>
            <a:ext cx="11637818" cy="646331"/>
          </a:xfrm>
          <a:prstGeom prst="rect">
            <a:avLst/>
          </a:prstGeom>
          <a:noFill/>
        </p:spPr>
        <p:txBody>
          <a:bodyPr wrap="square" rtlCol="0">
            <a:spAutoFit/>
          </a:bodyPr>
          <a:lstStyle/>
          <a:p>
            <a:pPr algn="just"/>
            <a:r>
              <a:rPr lang="en-US" dirty="0"/>
              <a:t>Al Darle clic en OLE DB (ADO) en el simbolo de </a:t>
            </a:r>
            <a:r>
              <a:rPr lang="en-US" b="1" dirty="0"/>
              <a:t>+,</a:t>
            </a:r>
            <a:r>
              <a:rPr lang="en-US" dirty="0"/>
              <a:t> nos saldra esta Ventana, en ella bajamos un poco y buscamos SQL Server Native Client 11.0, y le damos a siguiente, esto para crear una conexion con SQL Server.</a:t>
            </a:r>
            <a:endParaRPr lang="es-ES" dirty="0"/>
          </a:p>
        </p:txBody>
      </p:sp>
      <p:pic>
        <p:nvPicPr>
          <p:cNvPr id="6" name="Imagen 5">
            <a:extLst>
              <a:ext uri="{FF2B5EF4-FFF2-40B4-BE49-F238E27FC236}">
                <a16:creationId xmlns:a16="http://schemas.microsoft.com/office/drawing/2014/main" id="{D9B46026-A9CD-4BF2-9AC4-4D63EF0AF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328" y="1054060"/>
            <a:ext cx="5001323" cy="5115639"/>
          </a:xfrm>
          <a:prstGeom prst="rect">
            <a:avLst/>
          </a:prstGeom>
        </p:spPr>
      </p:pic>
    </p:spTree>
    <p:extLst>
      <p:ext uri="{BB962C8B-B14F-4D97-AF65-F5344CB8AC3E}">
        <p14:creationId xmlns:p14="http://schemas.microsoft.com/office/powerpoint/2010/main" val="1087838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E7893A-900B-4D73-B40E-0CA22CA5B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30" y="1522459"/>
            <a:ext cx="4195679" cy="4299375"/>
          </a:xfrm>
          <a:prstGeom prst="rect">
            <a:avLst/>
          </a:prstGeom>
        </p:spPr>
      </p:pic>
      <p:sp>
        <p:nvSpPr>
          <p:cNvPr id="6" name="CuadroTexto 5">
            <a:extLst>
              <a:ext uri="{FF2B5EF4-FFF2-40B4-BE49-F238E27FC236}">
                <a16:creationId xmlns:a16="http://schemas.microsoft.com/office/drawing/2014/main" id="{CBAA1207-8873-4A41-9035-E654B93D7510}"/>
              </a:ext>
            </a:extLst>
          </p:cNvPr>
          <p:cNvSpPr txBox="1"/>
          <p:nvPr/>
        </p:nvSpPr>
        <p:spPr>
          <a:xfrm>
            <a:off x="482138" y="307571"/>
            <a:ext cx="11064240" cy="646331"/>
          </a:xfrm>
          <a:prstGeom prst="rect">
            <a:avLst/>
          </a:prstGeom>
          <a:noFill/>
        </p:spPr>
        <p:txBody>
          <a:bodyPr wrap="square" rtlCol="0">
            <a:spAutoFit/>
          </a:bodyPr>
          <a:lstStyle/>
          <a:p>
            <a:r>
              <a:rPr lang="en-US" dirty="0"/>
              <a:t>Nos saldra esta Ventana donde vamos a colocar el nombre de nuestro Servidor de Base de Datos, el cual tiene nuestra base de datos y nuestro procedimientos almacenados, para poder trabajar.</a:t>
            </a:r>
            <a:endParaRPr lang="es-ES" dirty="0"/>
          </a:p>
        </p:txBody>
      </p:sp>
      <p:pic>
        <p:nvPicPr>
          <p:cNvPr id="8" name="Imagen 7">
            <a:extLst>
              <a:ext uri="{FF2B5EF4-FFF2-40B4-BE49-F238E27FC236}">
                <a16:creationId xmlns:a16="http://schemas.microsoft.com/office/drawing/2014/main" id="{50718452-938B-4CE4-ABC7-33C2D248C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5091" y="2270909"/>
            <a:ext cx="3470619" cy="2316181"/>
          </a:xfrm>
          <a:prstGeom prst="rect">
            <a:avLst/>
          </a:prstGeom>
        </p:spPr>
      </p:pic>
      <p:sp>
        <p:nvSpPr>
          <p:cNvPr id="9" name="Flecha: a la derecha 8">
            <a:extLst>
              <a:ext uri="{FF2B5EF4-FFF2-40B4-BE49-F238E27FC236}">
                <a16:creationId xmlns:a16="http://schemas.microsoft.com/office/drawing/2014/main" id="{CF41B11C-86C1-4772-852D-D85ABF735D2B}"/>
              </a:ext>
            </a:extLst>
          </p:cNvPr>
          <p:cNvSpPr/>
          <p:nvPr/>
        </p:nvSpPr>
        <p:spPr>
          <a:xfrm>
            <a:off x="5696989" y="3487189"/>
            <a:ext cx="798022" cy="369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58890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48C0B16-FA1D-41B5-A8D3-41E27A036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1" y="1622838"/>
            <a:ext cx="3869549" cy="3913438"/>
          </a:xfrm>
          <a:prstGeom prst="rect">
            <a:avLst/>
          </a:prstGeom>
        </p:spPr>
      </p:pic>
      <p:pic>
        <p:nvPicPr>
          <p:cNvPr id="5" name="Imagen 4">
            <a:extLst>
              <a:ext uri="{FF2B5EF4-FFF2-40B4-BE49-F238E27FC236}">
                <a16:creationId xmlns:a16="http://schemas.microsoft.com/office/drawing/2014/main" id="{6DDCD475-70E3-4B54-9B10-CCD2BF06BACC}"/>
              </a:ext>
            </a:extLst>
          </p:cNvPr>
          <p:cNvPicPr>
            <a:picLocks noChangeAspect="1"/>
          </p:cNvPicPr>
          <p:nvPr/>
        </p:nvPicPr>
        <p:blipFill>
          <a:blip r:embed="rId3"/>
          <a:stretch>
            <a:fillRect/>
          </a:stretch>
        </p:blipFill>
        <p:spPr>
          <a:xfrm>
            <a:off x="6843766" y="1546167"/>
            <a:ext cx="4024148" cy="4100507"/>
          </a:xfrm>
          <a:prstGeom prst="rect">
            <a:avLst/>
          </a:prstGeom>
        </p:spPr>
      </p:pic>
      <p:sp>
        <p:nvSpPr>
          <p:cNvPr id="6" name="CuadroTexto 5">
            <a:extLst>
              <a:ext uri="{FF2B5EF4-FFF2-40B4-BE49-F238E27FC236}">
                <a16:creationId xmlns:a16="http://schemas.microsoft.com/office/drawing/2014/main" id="{99D7D719-4171-4B8C-9B11-33050B219D97}"/>
              </a:ext>
            </a:extLst>
          </p:cNvPr>
          <p:cNvSpPr txBox="1"/>
          <p:nvPr/>
        </p:nvSpPr>
        <p:spPr>
          <a:xfrm>
            <a:off x="399011" y="108065"/>
            <a:ext cx="11006051" cy="1200329"/>
          </a:xfrm>
          <a:prstGeom prst="rect">
            <a:avLst/>
          </a:prstGeom>
          <a:noFill/>
        </p:spPr>
        <p:txBody>
          <a:bodyPr wrap="square" rtlCol="0">
            <a:spAutoFit/>
          </a:bodyPr>
          <a:lstStyle/>
          <a:p>
            <a:pPr algn="just"/>
            <a:r>
              <a:rPr lang="en-US" dirty="0"/>
              <a:t>Aqui vamos a Copiar el nombre de nuestro Servidor SQL, y marcamos el check que dice Seguridad Integrada,  en Base de datos ahora desplegamos y esperamos uno segundos que sincronice y nos traiga las bases de datos que estan ese servidor, luego escogemos nuestra base de datos, en mi caso DCDNUEVA, en el caso de ustedes como la hayan llamado, y le damos siguiente.</a:t>
            </a:r>
            <a:endParaRPr lang="es-ES" dirty="0"/>
          </a:p>
        </p:txBody>
      </p:sp>
    </p:spTree>
    <p:extLst>
      <p:ext uri="{BB962C8B-B14F-4D97-AF65-F5344CB8AC3E}">
        <p14:creationId xmlns:p14="http://schemas.microsoft.com/office/powerpoint/2010/main" val="345413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8F28278-CEAA-4A98-B4C9-239A066FFC69}"/>
              </a:ext>
            </a:extLst>
          </p:cNvPr>
          <p:cNvSpPr txBox="1"/>
          <p:nvPr/>
        </p:nvSpPr>
        <p:spPr>
          <a:xfrm>
            <a:off x="274319" y="980284"/>
            <a:ext cx="8861368" cy="5355312"/>
          </a:xfrm>
          <a:prstGeom prst="rect">
            <a:avLst/>
          </a:prstGeom>
          <a:noFill/>
        </p:spPr>
        <p:txBody>
          <a:bodyPr wrap="square" rtlCol="0">
            <a:spAutoFit/>
          </a:bodyPr>
          <a:lstStyle/>
          <a:p>
            <a:pPr algn="just"/>
            <a:r>
              <a:rPr lang="en-US" dirty="0"/>
              <a:t>Trabajar las consultas dictamente en el SQL o en el Gestor de Base de Datos que tengas no es una tarea facil, y no siempre esta parametrizada, y muchas veces se vuelve una tarea dificil, ya que muchas veces te piden unos rangos y filtros un tanto analiticos, y saber implementarlos en un modelo de datos casi Estaticos como son los Almacenamiento en las bases de datos y tu tener que volverlos Dinamicos es un reto.</a:t>
            </a:r>
          </a:p>
          <a:p>
            <a:pPr algn="just"/>
            <a:endParaRPr lang="en-US" dirty="0"/>
          </a:p>
          <a:p>
            <a:pPr algn="just"/>
            <a:r>
              <a:rPr lang="en-US" dirty="0"/>
              <a:t>El rapido crecimiento de la informacion, y las Tendencias tecnologicas del mercado, asi como los altos consumos de los mismos por parte de los clientes y los usuarios, hace que pensemos cada día en las posibilidades como Escalamiento Vertical, o Escalamiento Horizontal, ambas formas son Tendencias de dados de altos crecimiento de las informaciones y sistemas que tienen que procesarlas, entre ellos el Almacenamiento en la Nube y las nuevas Tendencias de bases de como No-SQL, New-SQL, que han tomando muchos auge en estos Ultimos años.</a:t>
            </a:r>
          </a:p>
          <a:p>
            <a:pPr algn="just"/>
            <a:endParaRPr lang="en-US" dirty="0"/>
          </a:p>
          <a:p>
            <a:pPr algn="just"/>
            <a:r>
              <a:rPr lang="en-US" dirty="0"/>
              <a:t>Esto significa un gran reto para las empresas, y las personas que trabajan y se encargan del análisis sistematico de la misma, veremos en este proceso, las diferentes formas de extraer las informaciones y consultarlas para Presentar informes analiticos, que muestran una situacion o estado de la empresa, o de sus productos, o incluso sus clientes, en unas fechas espeficas, o algunos parámetros como hemos estado viendo en las diferentes Preguntas que surgen en el Diario vivir de las empresas que usan el Analisis inteligente de la informacion.</a:t>
            </a:r>
            <a:endParaRPr lang="es-ES" dirty="0"/>
          </a:p>
        </p:txBody>
      </p:sp>
      <p:pic>
        <p:nvPicPr>
          <p:cNvPr id="2050" name="Picture 2" descr="Abrir una base de datos ya creada con Sql Server – TuProgramaras">
            <a:extLst>
              <a:ext uri="{FF2B5EF4-FFF2-40B4-BE49-F238E27FC236}">
                <a16:creationId xmlns:a16="http://schemas.microsoft.com/office/drawing/2014/main" id="{51685EE6-BDEE-48B8-9C31-63D1FB128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336" y="862268"/>
            <a:ext cx="1316009" cy="10816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se de datos NoSQL | Soluciones Tecnológicas Sostenibles | NGN Cloud">
            <a:extLst>
              <a:ext uri="{FF2B5EF4-FFF2-40B4-BE49-F238E27FC236}">
                <a16:creationId xmlns:a16="http://schemas.microsoft.com/office/drawing/2014/main" id="{3D261589-4FCF-4AEC-9C26-151F1588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5069" y="2058006"/>
            <a:ext cx="2319593" cy="13709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wSQL...the new era of Relational Databases? | by Agile Lab | Medium">
            <a:extLst>
              <a:ext uri="{FF2B5EF4-FFF2-40B4-BE49-F238E27FC236}">
                <a16:creationId xmlns:a16="http://schemas.microsoft.com/office/drawing/2014/main" id="{727607D1-1F39-4446-8D79-41353EF3C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5921" y="3543125"/>
            <a:ext cx="1897888" cy="10628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rear una base de datos en MongoDB - Victor Robles | Victor Robles">
            <a:extLst>
              <a:ext uri="{FF2B5EF4-FFF2-40B4-BE49-F238E27FC236}">
                <a16:creationId xmlns:a16="http://schemas.microsoft.com/office/drawing/2014/main" id="{509AEA8E-56FE-40A0-A25C-05530A590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0994" y="881063"/>
            <a:ext cx="906909" cy="10628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hoosing Right Business Intelligence Solution – SAP Crystal Reports vs SSRS  | MSBLOGS | Biju Paulose">
            <a:extLst>
              <a:ext uri="{FF2B5EF4-FFF2-40B4-BE49-F238E27FC236}">
                <a16:creationId xmlns:a16="http://schemas.microsoft.com/office/drawing/2014/main" id="{504CE7D5-8E9B-4BA6-A44B-777102746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7072" y="4763798"/>
            <a:ext cx="1858545" cy="1571798"/>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9E735577-60D5-4356-884E-FB3534D738A6}"/>
              </a:ext>
            </a:extLst>
          </p:cNvPr>
          <p:cNvSpPr txBox="1"/>
          <p:nvPr/>
        </p:nvSpPr>
        <p:spPr>
          <a:xfrm>
            <a:off x="205740" y="234732"/>
            <a:ext cx="11498922" cy="461665"/>
          </a:xfrm>
          <a:prstGeom prst="rect">
            <a:avLst/>
          </a:prstGeom>
          <a:noFill/>
        </p:spPr>
        <p:txBody>
          <a:bodyPr wrap="square">
            <a:spAutoFit/>
          </a:bodyPr>
          <a:lstStyle/>
          <a:p>
            <a:pPr algn="ctr"/>
            <a:r>
              <a:rPr lang="es-ES" sz="2400" b="1" dirty="0">
                <a:solidFill>
                  <a:srgbClr val="4C4C4C"/>
                </a:solidFill>
                <a:latin typeface="Arial Rounded MT Bold" panose="020F0704030504030204" pitchFamily="34" charset="0"/>
              </a:rPr>
              <a:t>I</a:t>
            </a:r>
            <a:r>
              <a:rPr lang="es-ES" sz="2400" b="1" i="0" dirty="0">
                <a:solidFill>
                  <a:srgbClr val="4C4C4C"/>
                </a:solidFill>
                <a:effectLst/>
                <a:latin typeface="Arial Rounded MT Bold" panose="020F0704030504030204" pitchFamily="34" charset="0"/>
              </a:rPr>
              <a:t>mportancia de los Reportes para la inteligencia empresarial</a:t>
            </a:r>
          </a:p>
        </p:txBody>
      </p:sp>
    </p:spTree>
    <p:extLst>
      <p:ext uri="{BB962C8B-B14F-4D97-AF65-F5344CB8AC3E}">
        <p14:creationId xmlns:p14="http://schemas.microsoft.com/office/powerpoint/2010/main" val="440598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08FAF15-FE4E-4623-875E-C3914188A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269" y="1621283"/>
            <a:ext cx="4420122" cy="4537768"/>
          </a:xfrm>
          <a:prstGeom prst="rect">
            <a:avLst/>
          </a:prstGeom>
        </p:spPr>
      </p:pic>
      <p:sp>
        <p:nvSpPr>
          <p:cNvPr id="4" name="CuadroTexto 3">
            <a:extLst>
              <a:ext uri="{FF2B5EF4-FFF2-40B4-BE49-F238E27FC236}">
                <a16:creationId xmlns:a16="http://schemas.microsoft.com/office/drawing/2014/main" id="{E26AD747-7407-462C-97F1-78E1AB737792}"/>
              </a:ext>
            </a:extLst>
          </p:cNvPr>
          <p:cNvSpPr txBox="1"/>
          <p:nvPr/>
        </p:nvSpPr>
        <p:spPr>
          <a:xfrm>
            <a:off x="581891" y="249382"/>
            <a:ext cx="11122429" cy="923330"/>
          </a:xfrm>
          <a:prstGeom prst="rect">
            <a:avLst/>
          </a:prstGeom>
          <a:noFill/>
        </p:spPr>
        <p:txBody>
          <a:bodyPr wrap="square" rtlCol="0">
            <a:spAutoFit/>
          </a:bodyPr>
          <a:lstStyle/>
          <a:p>
            <a:pPr algn="just"/>
            <a:r>
              <a:rPr lang="en-US" dirty="0"/>
              <a:t>Nos saldra esta Ventana, aqui le damos a Finalizar, nos saldra la otra Ventana, y alli le damos a la Base de datos, exploramos en ella, dbo, buscamos nuestro procedimientos almacenados, y le damos al flecha para pasarlo del otro Lado de la Ventana y le damos a aceptar.</a:t>
            </a:r>
            <a:endParaRPr lang="es-ES" dirty="0"/>
          </a:p>
        </p:txBody>
      </p:sp>
      <p:pic>
        <p:nvPicPr>
          <p:cNvPr id="6" name="Imagen 5">
            <a:extLst>
              <a:ext uri="{FF2B5EF4-FFF2-40B4-BE49-F238E27FC236}">
                <a16:creationId xmlns:a16="http://schemas.microsoft.com/office/drawing/2014/main" id="{42254706-06F7-4FCC-97D5-9A535AC8B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989" y="1621283"/>
            <a:ext cx="4879648" cy="4341204"/>
          </a:xfrm>
          <a:prstGeom prst="rect">
            <a:avLst/>
          </a:prstGeom>
        </p:spPr>
      </p:pic>
      <p:sp>
        <p:nvSpPr>
          <p:cNvPr id="7" name="Flecha: a la derecha 6">
            <a:extLst>
              <a:ext uri="{FF2B5EF4-FFF2-40B4-BE49-F238E27FC236}">
                <a16:creationId xmlns:a16="http://schemas.microsoft.com/office/drawing/2014/main" id="{1F3A4C1E-78B5-477B-8CFD-A2C89E2847F2}"/>
              </a:ext>
            </a:extLst>
          </p:cNvPr>
          <p:cNvSpPr/>
          <p:nvPr/>
        </p:nvSpPr>
        <p:spPr>
          <a:xfrm>
            <a:off x="5361709" y="3791885"/>
            <a:ext cx="665018" cy="489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54660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14D2252-8F00-4B8D-B76B-E4332D327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68" y="2224297"/>
            <a:ext cx="5262225" cy="3765960"/>
          </a:xfrm>
          <a:prstGeom prst="rect">
            <a:avLst/>
          </a:prstGeom>
        </p:spPr>
      </p:pic>
      <p:sp>
        <p:nvSpPr>
          <p:cNvPr id="4" name="CuadroTexto 3">
            <a:extLst>
              <a:ext uri="{FF2B5EF4-FFF2-40B4-BE49-F238E27FC236}">
                <a16:creationId xmlns:a16="http://schemas.microsoft.com/office/drawing/2014/main" id="{E63C4DA6-290A-48A6-A012-B450F2598C02}"/>
              </a:ext>
            </a:extLst>
          </p:cNvPr>
          <p:cNvSpPr txBox="1"/>
          <p:nvPr/>
        </p:nvSpPr>
        <p:spPr>
          <a:xfrm>
            <a:off x="214745" y="182880"/>
            <a:ext cx="11762509" cy="1477328"/>
          </a:xfrm>
          <a:prstGeom prst="rect">
            <a:avLst/>
          </a:prstGeom>
          <a:noFill/>
        </p:spPr>
        <p:txBody>
          <a:bodyPr wrap="square" rtlCol="0">
            <a:spAutoFit/>
          </a:bodyPr>
          <a:lstStyle/>
          <a:p>
            <a:pPr algn="just"/>
            <a:r>
              <a:rPr lang="en-US" dirty="0"/>
              <a:t>Al darle a la flecha, nos saldra una Ventana como esta, donde vamos a Ingresar un rango de </a:t>
            </a:r>
            <a:r>
              <a:rPr lang="en-US" b="1" dirty="0"/>
              <a:t>fecha para la muestra, desmarca los check en ambos</a:t>
            </a:r>
            <a:r>
              <a:rPr lang="en-US" dirty="0"/>
              <a:t> casos y ejemplo para el reporte, y que el mismo nos muestre datos de </a:t>
            </a:r>
            <a:r>
              <a:rPr lang="en-US" b="1" dirty="0"/>
              <a:t>nuestra base de datos</a:t>
            </a:r>
            <a:r>
              <a:rPr lang="en-US" dirty="0"/>
              <a:t>, y si recordamos en nuestro procedimientos, teniamos dos metodos, los cuales era </a:t>
            </a:r>
            <a:r>
              <a:rPr lang="en-US" b="1" dirty="0"/>
              <a:t>@fecha_Inicial, y @fecha_final</a:t>
            </a:r>
            <a:r>
              <a:rPr lang="en-US" dirty="0"/>
              <a:t>, y como vemos esos mismo parámetros son los que nos esta pudiendo, entonces vamos a nuestro SQL Server y hagamos una consulta que nos devuelva algunos valores de la tabla y probamos con ellos.</a:t>
            </a:r>
            <a:endParaRPr lang="es-ES" dirty="0"/>
          </a:p>
        </p:txBody>
      </p:sp>
      <p:pic>
        <p:nvPicPr>
          <p:cNvPr id="5" name="Imagen 4">
            <a:extLst>
              <a:ext uri="{FF2B5EF4-FFF2-40B4-BE49-F238E27FC236}">
                <a16:creationId xmlns:a16="http://schemas.microsoft.com/office/drawing/2014/main" id="{CF037F42-1892-4C8F-9A14-D12DF162B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742" y="2141919"/>
            <a:ext cx="5165694" cy="3695838"/>
          </a:xfrm>
          <a:prstGeom prst="rect">
            <a:avLst/>
          </a:prstGeom>
        </p:spPr>
      </p:pic>
    </p:spTree>
    <p:extLst>
      <p:ext uri="{BB962C8B-B14F-4D97-AF65-F5344CB8AC3E}">
        <p14:creationId xmlns:p14="http://schemas.microsoft.com/office/powerpoint/2010/main" val="2238598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464F6D5-2042-4444-96FA-64EB08C6E76A}"/>
              </a:ext>
            </a:extLst>
          </p:cNvPr>
          <p:cNvSpPr txBox="1"/>
          <p:nvPr/>
        </p:nvSpPr>
        <p:spPr>
          <a:xfrm>
            <a:off x="202274" y="1308646"/>
            <a:ext cx="11787447" cy="923330"/>
          </a:xfrm>
          <a:prstGeom prst="rect">
            <a:avLst/>
          </a:prstGeom>
          <a:noFill/>
        </p:spPr>
        <p:txBody>
          <a:bodyPr wrap="square">
            <a:spAutoFit/>
          </a:bodyPr>
          <a:lstStyle/>
          <a:p>
            <a:pPr algn="just"/>
            <a:r>
              <a:rPr lang="es-ES" sz="1800" dirty="0">
                <a:solidFill>
                  <a:srgbClr val="008000"/>
                </a:solidFill>
                <a:latin typeface="Consolas" panose="020B0609020204030204" pitchFamily="49" charset="0"/>
              </a:rPr>
              <a:t>--Ejemplo con parámetros Reales</a:t>
            </a:r>
            <a:endParaRPr lang="es-ES" sz="1800" dirty="0">
              <a:solidFill>
                <a:srgbClr val="000000"/>
              </a:solidFill>
              <a:latin typeface="Consolas" panose="020B0609020204030204" pitchFamily="49" charset="0"/>
            </a:endParaRPr>
          </a:p>
          <a:p>
            <a:pPr algn="just"/>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ventas </a:t>
            </a:r>
            <a:r>
              <a:rPr lang="es-ES" sz="1800" dirty="0">
                <a:solidFill>
                  <a:srgbClr val="0000FF"/>
                </a:solidFill>
                <a:latin typeface="Consolas" panose="020B0609020204030204" pitchFamily="49" charset="0"/>
              </a:rPr>
              <a:t>where</a:t>
            </a:r>
            <a:r>
              <a:rPr lang="es-ES" sz="1800" dirty="0">
                <a:solidFill>
                  <a:srgbClr val="000000"/>
                </a:solidFill>
                <a:latin typeface="Consolas" panose="020B0609020204030204" pitchFamily="49" charset="0"/>
              </a:rPr>
              <a:t> fecha_venta </a:t>
            </a:r>
            <a:r>
              <a:rPr lang="es-ES" sz="1800" dirty="0">
                <a:solidFill>
                  <a:srgbClr val="808080"/>
                </a:solidFill>
                <a:latin typeface="Consolas" panose="020B0609020204030204" pitchFamily="49" charset="0"/>
              </a:rPr>
              <a:t>&gt;=</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'2019-03-10'</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and</a:t>
            </a:r>
            <a:r>
              <a:rPr lang="es-ES" sz="1800" dirty="0">
                <a:solidFill>
                  <a:srgbClr val="000000"/>
                </a:solidFill>
                <a:latin typeface="Consolas" panose="020B0609020204030204" pitchFamily="49" charset="0"/>
              </a:rPr>
              <a:t> fecha_venta </a:t>
            </a:r>
            <a:r>
              <a:rPr lang="es-ES" sz="1800" dirty="0">
                <a:solidFill>
                  <a:srgbClr val="808080"/>
                </a:solidFill>
                <a:latin typeface="Consolas" panose="020B0609020204030204" pitchFamily="49" charset="0"/>
              </a:rPr>
              <a:t>&lt;=</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'2020-07-19'</a:t>
            </a:r>
            <a:endParaRPr lang="es-ES" sz="1800" dirty="0">
              <a:solidFill>
                <a:srgbClr val="000000"/>
              </a:solidFill>
              <a:latin typeface="Consolas" panose="020B0609020204030204" pitchFamily="49" charset="0"/>
            </a:endParaRPr>
          </a:p>
          <a:p>
            <a:pPr algn="just"/>
            <a:r>
              <a:rPr lang="es-ES" sz="1800" dirty="0">
                <a:solidFill>
                  <a:srgbClr val="0000FF"/>
                </a:solidFill>
                <a:latin typeface="Consolas" panose="020B0609020204030204" pitchFamily="49" charset="0"/>
              </a:rPr>
              <a:t>go</a:t>
            </a:r>
            <a:endParaRPr lang="es-ES" dirty="0"/>
          </a:p>
        </p:txBody>
      </p:sp>
      <p:pic>
        <p:nvPicPr>
          <p:cNvPr id="7" name="Imagen 6">
            <a:extLst>
              <a:ext uri="{FF2B5EF4-FFF2-40B4-BE49-F238E27FC236}">
                <a16:creationId xmlns:a16="http://schemas.microsoft.com/office/drawing/2014/main" id="{EB31B641-3DAE-4848-A296-ED66236A3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982" y="2332752"/>
            <a:ext cx="9040487" cy="3905795"/>
          </a:xfrm>
          <a:prstGeom prst="rect">
            <a:avLst/>
          </a:prstGeom>
        </p:spPr>
      </p:pic>
      <p:sp>
        <p:nvSpPr>
          <p:cNvPr id="8" name="CuadroTexto 7">
            <a:extLst>
              <a:ext uri="{FF2B5EF4-FFF2-40B4-BE49-F238E27FC236}">
                <a16:creationId xmlns:a16="http://schemas.microsoft.com/office/drawing/2014/main" id="{834608E2-D436-43DB-957B-1BF822174869}"/>
              </a:ext>
            </a:extLst>
          </p:cNvPr>
          <p:cNvSpPr txBox="1"/>
          <p:nvPr/>
        </p:nvSpPr>
        <p:spPr>
          <a:xfrm>
            <a:off x="202275" y="284541"/>
            <a:ext cx="11787447" cy="923330"/>
          </a:xfrm>
          <a:prstGeom prst="rect">
            <a:avLst/>
          </a:prstGeom>
          <a:noFill/>
        </p:spPr>
        <p:txBody>
          <a:bodyPr wrap="square" rtlCol="0">
            <a:spAutoFit/>
          </a:bodyPr>
          <a:lstStyle/>
          <a:p>
            <a:pPr algn="just"/>
            <a:r>
              <a:rPr lang="en-US" dirty="0"/>
              <a:t>Aqui ejecutamos esta consulta y vemos que nos </a:t>
            </a:r>
            <a:r>
              <a:rPr lang="en-US" b="1" dirty="0"/>
              <a:t>devuelve 18 ventas, es decir 18 Registros </a:t>
            </a:r>
            <a:r>
              <a:rPr lang="en-US" dirty="0"/>
              <a:t>en ese rango de fecha que tenemos aqui, y que vemos esta en la columna fecha, esos mismo parámetros los vamos a introducer de muestra, el caso de ustedes, hagan los mismo con lo datos que tengan.</a:t>
            </a:r>
            <a:endParaRPr lang="es-ES" dirty="0"/>
          </a:p>
        </p:txBody>
      </p:sp>
    </p:spTree>
    <p:extLst>
      <p:ext uri="{BB962C8B-B14F-4D97-AF65-F5344CB8AC3E}">
        <p14:creationId xmlns:p14="http://schemas.microsoft.com/office/powerpoint/2010/main" val="2839375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7E1151-693E-486B-BAC1-67A241185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498" y="1670856"/>
            <a:ext cx="5774093" cy="4428607"/>
          </a:xfrm>
          <a:prstGeom prst="rect">
            <a:avLst/>
          </a:prstGeom>
        </p:spPr>
      </p:pic>
      <p:pic>
        <p:nvPicPr>
          <p:cNvPr id="5" name="Imagen 4">
            <a:extLst>
              <a:ext uri="{FF2B5EF4-FFF2-40B4-BE49-F238E27FC236}">
                <a16:creationId xmlns:a16="http://schemas.microsoft.com/office/drawing/2014/main" id="{C3F9DFF5-269C-405E-BA56-7F562871C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791" y="1670857"/>
            <a:ext cx="5143711" cy="4428606"/>
          </a:xfrm>
          <a:prstGeom prst="rect">
            <a:avLst/>
          </a:prstGeom>
        </p:spPr>
      </p:pic>
      <p:sp>
        <p:nvSpPr>
          <p:cNvPr id="6" name="CuadroTexto 5">
            <a:extLst>
              <a:ext uri="{FF2B5EF4-FFF2-40B4-BE49-F238E27FC236}">
                <a16:creationId xmlns:a16="http://schemas.microsoft.com/office/drawing/2014/main" id="{D017D16B-A366-48C6-9AF7-594EDA8EEF53}"/>
              </a:ext>
            </a:extLst>
          </p:cNvPr>
          <p:cNvSpPr txBox="1"/>
          <p:nvPr/>
        </p:nvSpPr>
        <p:spPr>
          <a:xfrm>
            <a:off x="408498" y="388620"/>
            <a:ext cx="11375004" cy="646331"/>
          </a:xfrm>
          <a:prstGeom prst="rect">
            <a:avLst/>
          </a:prstGeom>
          <a:noFill/>
        </p:spPr>
        <p:txBody>
          <a:bodyPr wrap="square" rtlCol="0">
            <a:spAutoFit/>
          </a:bodyPr>
          <a:lstStyle/>
          <a:p>
            <a:pPr algn="just"/>
            <a:r>
              <a:rPr lang="en-US" dirty="0"/>
              <a:t>Introducimos los datos de </a:t>
            </a:r>
            <a:r>
              <a:rPr lang="en-US" b="1" dirty="0"/>
              <a:t>fecha x, a fecha x</a:t>
            </a:r>
            <a:r>
              <a:rPr lang="en-US" dirty="0"/>
              <a:t>, y le damos aceptar, y vemos que ahora se ha agregado </a:t>
            </a:r>
            <a:r>
              <a:rPr lang="en-US" b="1" dirty="0"/>
              <a:t>Reportes_Ventas_DCD;1</a:t>
            </a:r>
            <a:r>
              <a:rPr lang="en-US" dirty="0"/>
              <a:t>, a la Ventana del Lado, le damos aceptar.</a:t>
            </a:r>
            <a:endParaRPr lang="es-ES" dirty="0"/>
          </a:p>
        </p:txBody>
      </p:sp>
    </p:spTree>
    <p:extLst>
      <p:ext uri="{BB962C8B-B14F-4D97-AF65-F5344CB8AC3E}">
        <p14:creationId xmlns:p14="http://schemas.microsoft.com/office/powerpoint/2010/main" val="3602224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E124F7C-DD4F-41B9-A770-09203FC1E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4" y="1838353"/>
            <a:ext cx="6899565" cy="3196557"/>
          </a:xfrm>
          <a:prstGeom prst="rect">
            <a:avLst/>
          </a:prstGeom>
        </p:spPr>
      </p:pic>
      <p:sp>
        <p:nvSpPr>
          <p:cNvPr id="4" name="CuadroTexto 3">
            <a:extLst>
              <a:ext uri="{FF2B5EF4-FFF2-40B4-BE49-F238E27FC236}">
                <a16:creationId xmlns:a16="http://schemas.microsoft.com/office/drawing/2014/main" id="{B64F2CB4-3E14-4D59-BAE8-E40910952FC2}"/>
              </a:ext>
            </a:extLst>
          </p:cNvPr>
          <p:cNvSpPr txBox="1"/>
          <p:nvPr/>
        </p:nvSpPr>
        <p:spPr>
          <a:xfrm>
            <a:off x="199504" y="133004"/>
            <a:ext cx="11845637" cy="1477328"/>
          </a:xfrm>
          <a:prstGeom prst="rect">
            <a:avLst/>
          </a:prstGeom>
          <a:noFill/>
        </p:spPr>
        <p:txBody>
          <a:bodyPr wrap="square" rtlCol="0">
            <a:spAutoFit/>
          </a:bodyPr>
          <a:lstStyle/>
          <a:p>
            <a:pPr algn="just"/>
            <a:r>
              <a:rPr lang="en-US" dirty="0"/>
              <a:t>Ahora aqui podemos ver como nos trae el procedimientos, y nos trae todos los campos de la tabla ventas, y ahora vamos a crear nuestro reporte, lo primero es que debemos saber como queremos Presentar el reporte, si de forma vertical o horizontal, de acuerdo a los datos que tenemos, vamos en mi caso a ponerlo horizontal, eso lo Hacemos dando clic derecho, le damos en Diseño, configuracion de Pagina, y alli se abre una Ventana donde solo marcamos horizontal, pueden hacer algunos otros cambios, pero para los fines con este esta mas que bien.</a:t>
            </a:r>
            <a:endParaRPr lang="es-ES" dirty="0"/>
          </a:p>
        </p:txBody>
      </p:sp>
      <p:pic>
        <p:nvPicPr>
          <p:cNvPr id="6" name="Imagen 5">
            <a:extLst>
              <a:ext uri="{FF2B5EF4-FFF2-40B4-BE49-F238E27FC236}">
                <a16:creationId xmlns:a16="http://schemas.microsoft.com/office/drawing/2014/main" id="{8ACE8DAE-7BDC-4F1B-A9BF-0203C33BB328}"/>
              </a:ext>
            </a:extLst>
          </p:cNvPr>
          <p:cNvPicPr>
            <a:picLocks noChangeAspect="1"/>
          </p:cNvPicPr>
          <p:nvPr/>
        </p:nvPicPr>
        <p:blipFill>
          <a:blip r:embed="rId3"/>
          <a:stretch>
            <a:fillRect/>
          </a:stretch>
        </p:blipFill>
        <p:spPr>
          <a:xfrm>
            <a:off x="7554520" y="1432800"/>
            <a:ext cx="4037269" cy="1929723"/>
          </a:xfrm>
          <a:prstGeom prst="rect">
            <a:avLst/>
          </a:prstGeom>
        </p:spPr>
      </p:pic>
      <p:pic>
        <p:nvPicPr>
          <p:cNvPr id="8" name="Imagen 7">
            <a:extLst>
              <a:ext uri="{FF2B5EF4-FFF2-40B4-BE49-F238E27FC236}">
                <a16:creationId xmlns:a16="http://schemas.microsoft.com/office/drawing/2014/main" id="{0F214874-CB63-4714-8B74-664C98562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791" y="3420005"/>
            <a:ext cx="3584725" cy="3078866"/>
          </a:xfrm>
          <a:prstGeom prst="rect">
            <a:avLst/>
          </a:prstGeom>
        </p:spPr>
      </p:pic>
      <p:sp>
        <p:nvSpPr>
          <p:cNvPr id="9" name="Rectángulo: esquinas redondeadas 8">
            <a:extLst>
              <a:ext uri="{FF2B5EF4-FFF2-40B4-BE49-F238E27FC236}">
                <a16:creationId xmlns:a16="http://schemas.microsoft.com/office/drawing/2014/main" id="{2D937BD4-DCEF-4095-9A2C-251567347498}"/>
              </a:ext>
            </a:extLst>
          </p:cNvPr>
          <p:cNvSpPr/>
          <p:nvPr/>
        </p:nvSpPr>
        <p:spPr>
          <a:xfrm>
            <a:off x="10681853" y="4959438"/>
            <a:ext cx="623455" cy="194452"/>
          </a:xfrm>
          <a:prstGeom prst="roundRect">
            <a:avLst/>
          </a:prstGeom>
          <a:noFill/>
          <a:ln>
            <a:solidFill>
              <a:srgbClr val="FFC00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de flecha 4">
            <a:extLst>
              <a:ext uri="{FF2B5EF4-FFF2-40B4-BE49-F238E27FC236}">
                <a16:creationId xmlns:a16="http://schemas.microsoft.com/office/drawing/2014/main" id="{1DB7D129-FD10-4FAB-8702-1CBCE2F2311E}"/>
              </a:ext>
            </a:extLst>
          </p:cNvPr>
          <p:cNvCxnSpPr/>
          <p:nvPr/>
        </p:nvCxnSpPr>
        <p:spPr>
          <a:xfrm flipV="1">
            <a:off x="489397" y="437882"/>
            <a:ext cx="3992451" cy="299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794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2470C9D-C688-4878-BD93-393BE73B623C}"/>
              </a:ext>
            </a:extLst>
          </p:cNvPr>
          <p:cNvSpPr txBox="1"/>
          <p:nvPr/>
        </p:nvSpPr>
        <p:spPr>
          <a:xfrm>
            <a:off x="277090" y="318392"/>
            <a:ext cx="11637819" cy="1477328"/>
          </a:xfrm>
          <a:prstGeom prst="rect">
            <a:avLst/>
          </a:prstGeom>
          <a:noFill/>
        </p:spPr>
        <p:txBody>
          <a:bodyPr wrap="square">
            <a:spAutoFit/>
          </a:bodyPr>
          <a:lstStyle/>
          <a:p>
            <a:pPr algn="just"/>
            <a:r>
              <a:rPr lang="en-US" dirty="0"/>
              <a:t>Aqui solo debemos ver cuales datos queremos mostrar en el reporte, como son (</a:t>
            </a:r>
            <a:r>
              <a:rPr lang="en-US" b="1" dirty="0"/>
              <a:t>Id_ventas, Cliente, Vendedor, producto, Cantidad, Precio y Monto, etc</a:t>
            </a:r>
            <a:r>
              <a:rPr lang="en-US" dirty="0"/>
              <a:t>), a ;la </a:t>
            </a:r>
            <a:r>
              <a:rPr lang="en-US" b="1" dirty="0"/>
              <a:t>seccion 3 (Detalles), </a:t>
            </a:r>
            <a:r>
              <a:rPr lang="en-US" dirty="0"/>
              <a:t>alli vamos arrastrando y colocando de acuerdo al orden especificado, aqui solo lo soltamos y lo acomodamos de tal forma que quede como vemos aqui, al soltarlo en la Seccion3, veremos que tambien muestra el dato en la seccion2, y en esa seccion pueden Editar el campo, y darles formatos, colores, etc, que veremos a continuación.</a:t>
            </a:r>
            <a:endParaRPr lang="es-ES" dirty="0"/>
          </a:p>
        </p:txBody>
      </p:sp>
      <p:pic>
        <p:nvPicPr>
          <p:cNvPr id="5" name="Imagen 4">
            <a:extLst>
              <a:ext uri="{FF2B5EF4-FFF2-40B4-BE49-F238E27FC236}">
                <a16:creationId xmlns:a16="http://schemas.microsoft.com/office/drawing/2014/main" id="{B2F600C5-2FC4-4099-899C-875535ED3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90" y="2121295"/>
            <a:ext cx="11525219" cy="3722259"/>
          </a:xfrm>
          <a:prstGeom prst="rect">
            <a:avLst/>
          </a:prstGeom>
        </p:spPr>
      </p:pic>
    </p:spTree>
    <p:extLst>
      <p:ext uri="{BB962C8B-B14F-4D97-AF65-F5344CB8AC3E}">
        <p14:creationId xmlns:p14="http://schemas.microsoft.com/office/powerpoint/2010/main" val="473939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E3D009B-C5F4-4A1A-92DE-4D0CB6D0E9FD}"/>
              </a:ext>
            </a:extLst>
          </p:cNvPr>
          <p:cNvPicPr>
            <a:picLocks noChangeAspect="1"/>
          </p:cNvPicPr>
          <p:nvPr/>
        </p:nvPicPr>
        <p:blipFill>
          <a:blip r:embed="rId2"/>
          <a:stretch>
            <a:fillRect/>
          </a:stretch>
        </p:blipFill>
        <p:spPr>
          <a:xfrm>
            <a:off x="344929" y="1366445"/>
            <a:ext cx="11502141" cy="3932919"/>
          </a:xfrm>
          <a:prstGeom prst="rect">
            <a:avLst/>
          </a:prstGeom>
        </p:spPr>
      </p:pic>
      <p:sp>
        <p:nvSpPr>
          <p:cNvPr id="4" name="CuadroTexto 3">
            <a:extLst>
              <a:ext uri="{FF2B5EF4-FFF2-40B4-BE49-F238E27FC236}">
                <a16:creationId xmlns:a16="http://schemas.microsoft.com/office/drawing/2014/main" id="{C9BE55AA-33D6-4DB4-BD2F-A4134E63D517}"/>
              </a:ext>
            </a:extLst>
          </p:cNvPr>
          <p:cNvSpPr txBox="1"/>
          <p:nvPr/>
        </p:nvSpPr>
        <p:spPr>
          <a:xfrm>
            <a:off x="446809" y="403072"/>
            <a:ext cx="11400261" cy="646331"/>
          </a:xfrm>
          <a:prstGeom prst="rect">
            <a:avLst/>
          </a:prstGeom>
          <a:noFill/>
        </p:spPr>
        <p:txBody>
          <a:bodyPr wrap="square" rtlCol="0">
            <a:spAutoFit/>
          </a:bodyPr>
          <a:lstStyle/>
          <a:p>
            <a:pPr algn="just"/>
            <a:r>
              <a:rPr lang="en-US" dirty="0"/>
              <a:t>Aqui podemos darle formatos, Selecionamos en la seccion2, todos los elementos, y con ellos juntos le damos clic a uno derecho, y escogemos Dar formato a varios objetivos, vamos a Fuente, y alli podemos cambiar tamaño, color, etc.</a:t>
            </a:r>
            <a:endParaRPr lang="es-ES" dirty="0"/>
          </a:p>
        </p:txBody>
      </p:sp>
    </p:spTree>
    <p:extLst>
      <p:ext uri="{BB962C8B-B14F-4D97-AF65-F5344CB8AC3E}">
        <p14:creationId xmlns:p14="http://schemas.microsoft.com/office/powerpoint/2010/main" val="3265170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C66AF07-194B-479F-A690-29E69C782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44" y="961904"/>
            <a:ext cx="4306629" cy="5574272"/>
          </a:xfrm>
          <a:prstGeom prst="rect">
            <a:avLst/>
          </a:prstGeom>
        </p:spPr>
      </p:pic>
      <p:pic>
        <p:nvPicPr>
          <p:cNvPr id="5" name="Imagen 4">
            <a:extLst>
              <a:ext uri="{FF2B5EF4-FFF2-40B4-BE49-F238E27FC236}">
                <a16:creationId xmlns:a16="http://schemas.microsoft.com/office/drawing/2014/main" id="{6AB31FEA-6729-4DFA-9486-EC859F2C7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053" y="961904"/>
            <a:ext cx="4270703" cy="5574272"/>
          </a:xfrm>
          <a:prstGeom prst="rect">
            <a:avLst/>
          </a:prstGeom>
        </p:spPr>
      </p:pic>
      <p:sp>
        <p:nvSpPr>
          <p:cNvPr id="6" name="Flecha: a la derecha 5">
            <a:extLst>
              <a:ext uri="{FF2B5EF4-FFF2-40B4-BE49-F238E27FC236}">
                <a16:creationId xmlns:a16="http://schemas.microsoft.com/office/drawing/2014/main" id="{61955426-7D34-46CF-ABEC-99D32A85CC27}"/>
              </a:ext>
            </a:extLst>
          </p:cNvPr>
          <p:cNvSpPr/>
          <p:nvPr/>
        </p:nvSpPr>
        <p:spPr>
          <a:xfrm>
            <a:off x="5660968" y="3108960"/>
            <a:ext cx="1113905" cy="64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E3C9378E-6F66-46AC-BEC0-D6CF9C4C0600}"/>
              </a:ext>
            </a:extLst>
          </p:cNvPr>
          <p:cNvSpPr txBox="1"/>
          <p:nvPr/>
        </p:nvSpPr>
        <p:spPr>
          <a:xfrm>
            <a:off x="290945" y="174567"/>
            <a:ext cx="11679382" cy="646331"/>
          </a:xfrm>
          <a:prstGeom prst="rect">
            <a:avLst/>
          </a:prstGeom>
          <a:noFill/>
        </p:spPr>
        <p:txBody>
          <a:bodyPr wrap="square" rtlCol="0">
            <a:spAutoFit/>
          </a:bodyPr>
          <a:lstStyle/>
          <a:p>
            <a:pPr algn="just"/>
            <a:r>
              <a:rPr lang="en-US" dirty="0"/>
              <a:t>Como vemos podemos cambiar algunas de las propiedades, y con ello le damos aceptar y veamos como quedan los encabezado.</a:t>
            </a:r>
            <a:endParaRPr lang="es-ES" dirty="0"/>
          </a:p>
        </p:txBody>
      </p:sp>
    </p:spTree>
    <p:extLst>
      <p:ext uri="{BB962C8B-B14F-4D97-AF65-F5344CB8AC3E}">
        <p14:creationId xmlns:p14="http://schemas.microsoft.com/office/powerpoint/2010/main" val="1092216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DED67EF-533B-482F-AABB-F648C47F6C13}"/>
              </a:ext>
            </a:extLst>
          </p:cNvPr>
          <p:cNvSpPr txBox="1"/>
          <p:nvPr/>
        </p:nvSpPr>
        <p:spPr>
          <a:xfrm>
            <a:off x="299258" y="191193"/>
            <a:ext cx="11671069" cy="369332"/>
          </a:xfrm>
          <a:prstGeom prst="rect">
            <a:avLst/>
          </a:prstGeom>
          <a:noFill/>
        </p:spPr>
        <p:txBody>
          <a:bodyPr wrap="square" rtlCol="0">
            <a:spAutoFit/>
          </a:bodyPr>
          <a:lstStyle/>
          <a:p>
            <a:r>
              <a:rPr lang="en-US" dirty="0"/>
              <a:t>Aqui vemos como ha Cambiado de color, y de tamaño, lo que permite tener mejor vision de ellos.</a:t>
            </a:r>
            <a:endParaRPr lang="es-ES" dirty="0"/>
          </a:p>
        </p:txBody>
      </p:sp>
      <p:sp>
        <p:nvSpPr>
          <p:cNvPr id="6" name="CuadroTexto 5">
            <a:extLst>
              <a:ext uri="{FF2B5EF4-FFF2-40B4-BE49-F238E27FC236}">
                <a16:creationId xmlns:a16="http://schemas.microsoft.com/office/drawing/2014/main" id="{E788650E-1F76-4FC1-A334-D934CDC5FD53}"/>
              </a:ext>
            </a:extLst>
          </p:cNvPr>
          <p:cNvSpPr txBox="1"/>
          <p:nvPr/>
        </p:nvSpPr>
        <p:spPr>
          <a:xfrm>
            <a:off x="299257" y="4161985"/>
            <a:ext cx="11671069" cy="1200329"/>
          </a:xfrm>
          <a:prstGeom prst="rect">
            <a:avLst/>
          </a:prstGeom>
          <a:noFill/>
        </p:spPr>
        <p:txBody>
          <a:bodyPr wrap="square" rtlCol="0">
            <a:spAutoFit/>
          </a:bodyPr>
          <a:lstStyle/>
          <a:p>
            <a:pPr algn="just"/>
            <a:r>
              <a:rPr lang="en-US" dirty="0"/>
              <a:t>Si vemos mas abajo en el reporte, existen dos opciones, una Informe principal, y otra vista previa de Informe principal, le vamos a dar al Segundo, y veremos como esta quedando nuestro reporte de ventas, y como nos ha llamado exactamente los datos como hemos indicado en la muestra que nos pidio, y debe exactamente coincidir con la consulta que hemos realizado en el SQL Server.</a:t>
            </a:r>
            <a:endParaRPr lang="es-ES" dirty="0"/>
          </a:p>
        </p:txBody>
      </p:sp>
      <p:pic>
        <p:nvPicPr>
          <p:cNvPr id="8" name="Imagen 7">
            <a:extLst>
              <a:ext uri="{FF2B5EF4-FFF2-40B4-BE49-F238E27FC236}">
                <a16:creationId xmlns:a16="http://schemas.microsoft.com/office/drawing/2014/main" id="{489691F7-3581-4890-85F2-1542DFFAB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582" y="5475720"/>
            <a:ext cx="6253968" cy="808703"/>
          </a:xfrm>
          <a:prstGeom prst="rect">
            <a:avLst/>
          </a:prstGeom>
        </p:spPr>
      </p:pic>
      <p:sp>
        <p:nvSpPr>
          <p:cNvPr id="9" name="Rectángulo: esquinas redondeadas 8">
            <a:extLst>
              <a:ext uri="{FF2B5EF4-FFF2-40B4-BE49-F238E27FC236}">
                <a16:creationId xmlns:a16="http://schemas.microsoft.com/office/drawing/2014/main" id="{B81D6812-A429-47F3-9531-72F03E4D44E3}"/>
              </a:ext>
            </a:extLst>
          </p:cNvPr>
          <p:cNvSpPr/>
          <p:nvPr/>
        </p:nvSpPr>
        <p:spPr>
          <a:xfrm>
            <a:off x="5976851" y="5702531"/>
            <a:ext cx="3674225" cy="507076"/>
          </a:xfrm>
          <a:prstGeom prst="roundRect">
            <a:avLst/>
          </a:prstGeom>
          <a:noFill/>
          <a:ln w="38100">
            <a:solidFill>
              <a:srgbClr val="FFC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hacia abajo 9">
            <a:extLst>
              <a:ext uri="{FF2B5EF4-FFF2-40B4-BE49-F238E27FC236}">
                <a16:creationId xmlns:a16="http://schemas.microsoft.com/office/drawing/2014/main" id="{2C6A93ED-63F5-43D0-AB2D-581DD3894B37}"/>
              </a:ext>
            </a:extLst>
          </p:cNvPr>
          <p:cNvSpPr/>
          <p:nvPr/>
        </p:nvSpPr>
        <p:spPr>
          <a:xfrm>
            <a:off x="7498080" y="5273242"/>
            <a:ext cx="440574" cy="3158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68976A6D-6D6A-4F32-ACA2-43677A438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12" y="837296"/>
            <a:ext cx="10050278" cy="3324689"/>
          </a:xfrm>
          <a:prstGeom prst="rect">
            <a:avLst/>
          </a:prstGeom>
        </p:spPr>
      </p:pic>
    </p:spTree>
    <p:extLst>
      <p:ext uri="{BB962C8B-B14F-4D97-AF65-F5344CB8AC3E}">
        <p14:creationId xmlns:p14="http://schemas.microsoft.com/office/powerpoint/2010/main" val="1251847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C0BE91D-9E22-4612-95A0-4590E0865F43}"/>
              </a:ext>
            </a:extLst>
          </p:cNvPr>
          <p:cNvSpPr txBox="1"/>
          <p:nvPr/>
        </p:nvSpPr>
        <p:spPr>
          <a:xfrm>
            <a:off x="1296785" y="267341"/>
            <a:ext cx="10003940" cy="369332"/>
          </a:xfrm>
          <a:prstGeom prst="rect">
            <a:avLst/>
          </a:prstGeom>
          <a:noFill/>
        </p:spPr>
        <p:txBody>
          <a:bodyPr wrap="square" rtlCol="0">
            <a:spAutoFit/>
          </a:bodyPr>
          <a:lstStyle/>
          <a:p>
            <a:r>
              <a:rPr lang="en-US" dirty="0"/>
              <a:t>Aqui vemos como va quedando el reporte, con los datos de la tabla ventas que le hemos indicado.</a:t>
            </a:r>
            <a:endParaRPr lang="es-ES" dirty="0"/>
          </a:p>
        </p:txBody>
      </p:sp>
      <p:pic>
        <p:nvPicPr>
          <p:cNvPr id="6" name="Imagen 5">
            <a:extLst>
              <a:ext uri="{FF2B5EF4-FFF2-40B4-BE49-F238E27FC236}">
                <a16:creationId xmlns:a16="http://schemas.microsoft.com/office/drawing/2014/main" id="{D93ACD30-6FFB-4B54-AF47-49A1B0E59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26" y="795958"/>
            <a:ext cx="9914313" cy="5563271"/>
          </a:xfrm>
          <a:prstGeom prst="rect">
            <a:avLst/>
          </a:prstGeom>
        </p:spPr>
      </p:pic>
    </p:spTree>
    <p:extLst>
      <p:ext uri="{BB962C8B-B14F-4D97-AF65-F5344CB8AC3E}">
        <p14:creationId xmlns:p14="http://schemas.microsoft.com/office/powerpoint/2010/main" val="186957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Choosing Right Business Intelligence Solution – SAP Crystal Reports vs SSRS  | MSBLOGS | Biju Paulose">
            <a:extLst>
              <a:ext uri="{FF2B5EF4-FFF2-40B4-BE49-F238E27FC236}">
                <a16:creationId xmlns:a16="http://schemas.microsoft.com/office/drawing/2014/main" id="{F33205E8-1DD6-4658-9176-62513FB96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13" y="1471959"/>
            <a:ext cx="2821648" cy="238630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57E79C8-7480-42AE-890C-1BC4EBB4E09B}"/>
              </a:ext>
            </a:extLst>
          </p:cNvPr>
          <p:cNvSpPr txBox="1"/>
          <p:nvPr/>
        </p:nvSpPr>
        <p:spPr>
          <a:xfrm>
            <a:off x="346539" y="291571"/>
            <a:ext cx="11498922" cy="461665"/>
          </a:xfrm>
          <a:prstGeom prst="rect">
            <a:avLst/>
          </a:prstGeom>
          <a:noFill/>
        </p:spPr>
        <p:txBody>
          <a:bodyPr wrap="square">
            <a:spAutoFit/>
          </a:bodyPr>
          <a:lstStyle/>
          <a:p>
            <a:pPr algn="ctr"/>
            <a:r>
              <a:rPr lang="es-ES" sz="2400" b="1" dirty="0">
                <a:solidFill>
                  <a:srgbClr val="4C4C4C"/>
                </a:solidFill>
                <a:latin typeface="Arial Rounded MT Bold" panose="020F0704030504030204" pitchFamily="34" charset="0"/>
              </a:rPr>
              <a:t>Instalar el Crystal Report e Integrarlo a Visual Studio con C#</a:t>
            </a:r>
            <a:endParaRPr lang="es-ES" sz="2400" b="1" i="0" dirty="0">
              <a:solidFill>
                <a:srgbClr val="4C4C4C"/>
              </a:solidFill>
              <a:effectLst/>
              <a:latin typeface="Arial Rounded MT Bold" panose="020F0704030504030204" pitchFamily="34" charset="0"/>
            </a:endParaRPr>
          </a:p>
        </p:txBody>
      </p:sp>
      <p:sp>
        <p:nvSpPr>
          <p:cNvPr id="7" name="CuadroTexto 6">
            <a:extLst>
              <a:ext uri="{FF2B5EF4-FFF2-40B4-BE49-F238E27FC236}">
                <a16:creationId xmlns:a16="http://schemas.microsoft.com/office/drawing/2014/main" id="{E6C7DAC1-AAE8-4DE0-928A-D260E556EE13}"/>
              </a:ext>
            </a:extLst>
          </p:cNvPr>
          <p:cNvSpPr txBox="1"/>
          <p:nvPr/>
        </p:nvSpPr>
        <p:spPr>
          <a:xfrm>
            <a:off x="679568" y="4392324"/>
            <a:ext cx="2886593" cy="369332"/>
          </a:xfrm>
          <a:prstGeom prst="rect">
            <a:avLst/>
          </a:prstGeom>
          <a:noFill/>
        </p:spPr>
        <p:txBody>
          <a:bodyPr wrap="square">
            <a:spAutoFit/>
          </a:bodyPr>
          <a:lstStyle/>
          <a:p>
            <a:r>
              <a:rPr lang="es-ES" dirty="0"/>
              <a:t>CRforVS13SP28_0-10010309</a:t>
            </a:r>
          </a:p>
        </p:txBody>
      </p:sp>
      <p:sp>
        <p:nvSpPr>
          <p:cNvPr id="8" name="CuadroTexto 7">
            <a:extLst>
              <a:ext uri="{FF2B5EF4-FFF2-40B4-BE49-F238E27FC236}">
                <a16:creationId xmlns:a16="http://schemas.microsoft.com/office/drawing/2014/main" id="{7E52B323-A466-4CB0-B112-79E2B3619DBA}"/>
              </a:ext>
            </a:extLst>
          </p:cNvPr>
          <p:cNvSpPr txBox="1"/>
          <p:nvPr/>
        </p:nvSpPr>
        <p:spPr>
          <a:xfrm>
            <a:off x="662163" y="3931920"/>
            <a:ext cx="2721894" cy="369332"/>
          </a:xfrm>
          <a:prstGeom prst="rect">
            <a:avLst/>
          </a:prstGeom>
          <a:noFill/>
        </p:spPr>
        <p:txBody>
          <a:bodyPr wrap="square" rtlCol="0">
            <a:spAutoFit/>
          </a:bodyPr>
          <a:lstStyle/>
          <a:p>
            <a:pPr algn="ctr"/>
            <a:r>
              <a:rPr lang="en-US" b="1" u="sng" dirty="0">
                <a:solidFill>
                  <a:srgbClr val="002060"/>
                </a:solidFill>
                <a:effectLst>
                  <a:outerShdw blurRad="38100" dist="38100" dir="2700000" algn="tl">
                    <a:srgbClr val="000000">
                      <a:alpha val="43137"/>
                    </a:srgbClr>
                  </a:outerShdw>
                </a:effectLst>
              </a:rPr>
              <a:t>Descargar Archivo:</a:t>
            </a:r>
            <a:endParaRPr lang="es-ES" b="1" u="sng" dirty="0">
              <a:solidFill>
                <a:srgbClr val="002060"/>
              </a:solidFill>
              <a:effectLst>
                <a:outerShdw blurRad="38100" dist="38100" dir="2700000" algn="tl">
                  <a:srgbClr val="000000">
                    <a:alpha val="43137"/>
                  </a:srgbClr>
                </a:outerShdw>
              </a:effectLst>
            </a:endParaRPr>
          </a:p>
        </p:txBody>
      </p:sp>
      <p:sp>
        <p:nvSpPr>
          <p:cNvPr id="10" name="CuadroTexto 9">
            <a:extLst>
              <a:ext uri="{FF2B5EF4-FFF2-40B4-BE49-F238E27FC236}">
                <a16:creationId xmlns:a16="http://schemas.microsoft.com/office/drawing/2014/main" id="{728FB94A-91C2-4724-B541-5D27C7CD7985}"/>
              </a:ext>
            </a:extLst>
          </p:cNvPr>
          <p:cNvSpPr txBox="1"/>
          <p:nvPr/>
        </p:nvSpPr>
        <p:spPr>
          <a:xfrm>
            <a:off x="4844242" y="1821350"/>
            <a:ext cx="4540827" cy="646331"/>
          </a:xfrm>
          <a:prstGeom prst="rect">
            <a:avLst/>
          </a:prstGeom>
          <a:noFill/>
        </p:spPr>
        <p:txBody>
          <a:bodyPr wrap="square">
            <a:spAutoFit/>
          </a:bodyPr>
          <a:lstStyle/>
          <a:p>
            <a:r>
              <a:rPr lang="es-ES" dirty="0">
                <a:hlinkClick r:id="rId3"/>
              </a:rPr>
              <a:t>https://www.crystalreports.com/download/</a:t>
            </a:r>
            <a:endParaRPr lang="es-ES" dirty="0"/>
          </a:p>
          <a:p>
            <a:endParaRPr lang="es-ES" dirty="0"/>
          </a:p>
        </p:txBody>
      </p:sp>
      <p:sp>
        <p:nvSpPr>
          <p:cNvPr id="11" name="CuadroTexto 10">
            <a:extLst>
              <a:ext uri="{FF2B5EF4-FFF2-40B4-BE49-F238E27FC236}">
                <a16:creationId xmlns:a16="http://schemas.microsoft.com/office/drawing/2014/main" id="{4B1C1D7B-99A6-4AC4-AD6A-CBFAFE548229}"/>
              </a:ext>
            </a:extLst>
          </p:cNvPr>
          <p:cNvSpPr txBox="1"/>
          <p:nvPr/>
        </p:nvSpPr>
        <p:spPr>
          <a:xfrm>
            <a:off x="6999318" y="1097476"/>
            <a:ext cx="798022" cy="369332"/>
          </a:xfrm>
          <a:prstGeom prst="rect">
            <a:avLst/>
          </a:prstGeom>
          <a:noFill/>
        </p:spPr>
        <p:txBody>
          <a:bodyPr wrap="square" rtlCol="0">
            <a:spAutoFit/>
          </a:bodyPr>
          <a:lstStyle/>
          <a:p>
            <a:r>
              <a:rPr lang="en-US" dirty="0"/>
              <a:t>URL</a:t>
            </a:r>
            <a:endParaRPr lang="es-ES" dirty="0"/>
          </a:p>
        </p:txBody>
      </p:sp>
      <p:sp>
        <p:nvSpPr>
          <p:cNvPr id="13" name="CuadroTexto 12">
            <a:extLst>
              <a:ext uri="{FF2B5EF4-FFF2-40B4-BE49-F238E27FC236}">
                <a16:creationId xmlns:a16="http://schemas.microsoft.com/office/drawing/2014/main" id="{7CDA618D-B1E2-4978-8401-BEE4EC3817F0}"/>
              </a:ext>
            </a:extLst>
          </p:cNvPr>
          <p:cNvSpPr txBox="1"/>
          <p:nvPr/>
        </p:nvSpPr>
        <p:spPr>
          <a:xfrm>
            <a:off x="3715788" y="1442575"/>
            <a:ext cx="6968143" cy="369332"/>
          </a:xfrm>
          <a:prstGeom prst="rect">
            <a:avLst/>
          </a:prstGeom>
          <a:noFill/>
        </p:spPr>
        <p:txBody>
          <a:bodyPr wrap="square">
            <a:spAutoFit/>
          </a:bodyPr>
          <a:lstStyle/>
          <a:p>
            <a:r>
              <a:rPr lang="es-ES" dirty="0">
                <a:hlinkClick r:id="rId4"/>
              </a:rPr>
              <a:t>https://www.sap.com/latinamerica/products/crystal-visual-studio.html</a:t>
            </a:r>
            <a:endParaRPr lang="es-ES" dirty="0"/>
          </a:p>
        </p:txBody>
      </p:sp>
      <p:sp>
        <p:nvSpPr>
          <p:cNvPr id="14" name="CuadroTexto 13">
            <a:extLst>
              <a:ext uri="{FF2B5EF4-FFF2-40B4-BE49-F238E27FC236}">
                <a16:creationId xmlns:a16="http://schemas.microsoft.com/office/drawing/2014/main" id="{90648F06-99DE-45A0-8C4E-493769498B46}"/>
              </a:ext>
            </a:extLst>
          </p:cNvPr>
          <p:cNvSpPr txBox="1"/>
          <p:nvPr/>
        </p:nvSpPr>
        <p:spPr>
          <a:xfrm>
            <a:off x="3974345" y="2249614"/>
            <a:ext cx="7473142" cy="646331"/>
          </a:xfrm>
          <a:prstGeom prst="rect">
            <a:avLst/>
          </a:prstGeom>
          <a:noFill/>
        </p:spPr>
        <p:txBody>
          <a:bodyPr wrap="square" rtlCol="0">
            <a:spAutoFit/>
          </a:bodyPr>
          <a:lstStyle/>
          <a:p>
            <a:r>
              <a:rPr lang="en-US" dirty="0"/>
              <a:t>Para descargarlo del portal tienen que crear una cuenta en el Portal, buscar el correo de informacion y darle al enlace, y proceden a descargalo, e instalarlo.</a:t>
            </a:r>
            <a:endParaRPr lang="es-ES" dirty="0"/>
          </a:p>
        </p:txBody>
      </p:sp>
      <p:sp>
        <p:nvSpPr>
          <p:cNvPr id="17" name="CuadroTexto 16">
            <a:extLst>
              <a:ext uri="{FF2B5EF4-FFF2-40B4-BE49-F238E27FC236}">
                <a16:creationId xmlns:a16="http://schemas.microsoft.com/office/drawing/2014/main" id="{C7E546D5-A47F-43A6-AD70-6DEC76D95B08}"/>
              </a:ext>
            </a:extLst>
          </p:cNvPr>
          <p:cNvSpPr txBox="1"/>
          <p:nvPr/>
        </p:nvSpPr>
        <p:spPr>
          <a:xfrm>
            <a:off x="4074098" y="4084546"/>
            <a:ext cx="7871116" cy="307777"/>
          </a:xfrm>
          <a:prstGeom prst="rect">
            <a:avLst/>
          </a:prstGeom>
          <a:noFill/>
        </p:spPr>
        <p:txBody>
          <a:bodyPr wrap="square">
            <a:spAutoFit/>
          </a:bodyPr>
          <a:lstStyle/>
          <a:p>
            <a:r>
              <a:rPr lang="es-ES" sz="1400" dirty="0">
                <a:hlinkClick r:id="rId5"/>
              </a:rPr>
              <a:t>https://www.tektutorialshub.com/crystal-reports/download-crystal-reports-for-visual-studio-2019/</a:t>
            </a:r>
            <a:endParaRPr lang="es-ES" sz="1400" dirty="0"/>
          </a:p>
        </p:txBody>
      </p:sp>
      <p:sp>
        <p:nvSpPr>
          <p:cNvPr id="19" name="CuadroTexto 18">
            <a:extLst>
              <a:ext uri="{FF2B5EF4-FFF2-40B4-BE49-F238E27FC236}">
                <a16:creationId xmlns:a16="http://schemas.microsoft.com/office/drawing/2014/main" id="{76CCAF0E-8D61-4C82-9114-1A62B073573B}"/>
              </a:ext>
            </a:extLst>
          </p:cNvPr>
          <p:cNvSpPr txBox="1"/>
          <p:nvPr/>
        </p:nvSpPr>
        <p:spPr>
          <a:xfrm>
            <a:off x="5922820" y="3656282"/>
            <a:ext cx="2951017" cy="369332"/>
          </a:xfrm>
          <a:prstGeom prst="rect">
            <a:avLst/>
          </a:prstGeom>
          <a:noFill/>
        </p:spPr>
        <p:txBody>
          <a:bodyPr wrap="square" rtlCol="0">
            <a:spAutoFit/>
          </a:bodyPr>
          <a:lstStyle/>
          <a:p>
            <a:pPr algn="ctr"/>
            <a:r>
              <a:rPr lang="en-US" b="1" dirty="0">
                <a:solidFill>
                  <a:srgbClr val="002060"/>
                </a:solidFill>
              </a:rPr>
              <a:t>Guia de Instalacion</a:t>
            </a:r>
            <a:endParaRPr lang="es-ES" b="1" dirty="0">
              <a:solidFill>
                <a:srgbClr val="002060"/>
              </a:solidFill>
            </a:endParaRPr>
          </a:p>
        </p:txBody>
      </p:sp>
      <p:sp>
        <p:nvSpPr>
          <p:cNvPr id="16" name="CuadroTexto 15">
            <a:extLst>
              <a:ext uri="{FF2B5EF4-FFF2-40B4-BE49-F238E27FC236}">
                <a16:creationId xmlns:a16="http://schemas.microsoft.com/office/drawing/2014/main" id="{51DC3F32-CB31-4B04-9C4C-50B504F64EB7}"/>
              </a:ext>
            </a:extLst>
          </p:cNvPr>
          <p:cNvSpPr txBox="1"/>
          <p:nvPr/>
        </p:nvSpPr>
        <p:spPr>
          <a:xfrm>
            <a:off x="662163" y="5302150"/>
            <a:ext cx="11183298" cy="1015663"/>
          </a:xfrm>
          <a:prstGeom prst="rect">
            <a:avLst/>
          </a:prstGeom>
          <a:solidFill>
            <a:srgbClr val="00B050"/>
          </a:solidFill>
        </p:spPr>
        <p:txBody>
          <a:bodyPr wrap="square">
            <a:spAutoFit/>
          </a:bodyPr>
          <a:lstStyle/>
          <a:p>
            <a:pPr algn="ctr"/>
            <a:r>
              <a:rPr lang="es-ES" sz="2000" b="0" i="0" dirty="0">
                <a:effectLst/>
                <a:latin typeface="Ubuntu"/>
              </a:rPr>
              <a:t>El procedimiento de instalación es el mismo para todas las versiones de Visual Studio. Las versiones de Visual Studio compatibles son Visual Studio 2010, Visual Studio 2012, Visual Studio 2013, Visual Studio 2015 y Visual Studio 2017, 2019, 2021.</a:t>
            </a:r>
            <a:endParaRPr lang="es-ES" sz="2000" dirty="0"/>
          </a:p>
        </p:txBody>
      </p:sp>
    </p:spTree>
    <p:extLst>
      <p:ext uri="{BB962C8B-B14F-4D97-AF65-F5344CB8AC3E}">
        <p14:creationId xmlns:p14="http://schemas.microsoft.com/office/powerpoint/2010/main" val="439554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FBDB049-634D-435A-95E2-5A16728994D7}"/>
              </a:ext>
            </a:extLst>
          </p:cNvPr>
          <p:cNvSpPr txBox="1"/>
          <p:nvPr/>
        </p:nvSpPr>
        <p:spPr>
          <a:xfrm>
            <a:off x="399011" y="157942"/>
            <a:ext cx="11479876" cy="923330"/>
          </a:xfrm>
          <a:prstGeom prst="rect">
            <a:avLst/>
          </a:prstGeom>
          <a:noFill/>
        </p:spPr>
        <p:txBody>
          <a:bodyPr wrap="square" rtlCol="0">
            <a:spAutoFit/>
          </a:bodyPr>
          <a:lstStyle/>
          <a:p>
            <a:pPr algn="just"/>
            <a:r>
              <a:rPr lang="en-US" dirty="0"/>
              <a:t>Antes de seguir dandole formato a nuestro reporte, vamos a crear un nuevo Formulario, nos vamos a nuestro Explorador de Soluciones, clic derecho, agregar, nuevo elemento, Elejimos Formulario (Windows Forms), y le ponemos de nombre =</a:t>
            </a:r>
            <a:r>
              <a:rPr lang="en-US" b="1" dirty="0"/>
              <a:t>ReporteVentas_fechas</a:t>
            </a:r>
            <a:r>
              <a:rPr lang="en-US" dirty="0"/>
              <a:t>, aceptar.</a:t>
            </a:r>
            <a:endParaRPr lang="es-ES" dirty="0"/>
          </a:p>
        </p:txBody>
      </p:sp>
      <p:pic>
        <p:nvPicPr>
          <p:cNvPr id="4" name="Imagen 3">
            <a:extLst>
              <a:ext uri="{FF2B5EF4-FFF2-40B4-BE49-F238E27FC236}">
                <a16:creationId xmlns:a16="http://schemas.microsoft.com/office/drawing/2014/main" id="{50F94557-8E36-43D6-AA83-6B0E5A8EB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291" y="1165401"/>
            <a:ext cx="7951316" cy="5534657"/>
          </a:xfrm>
          <a:prstGeom prst="rect">
            <a:avLst/>
          </a:prstGeom>
        </p:spPr>
      </p:pic>
    </p:spTree>
    <p:extLst>
      <p:ext uri="{BB962C8B-B14F-4D97-AF65-F5344CB8AC3E}">
        <p14:creationId xmlns:p14="http://schemas.microsoft.com/office/powerpoint/2010/main" val="2507853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4EB119A-93C5-49E8-AF48-FDB627D35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451" y="895407"/>
            <a:ext cx="11014364" cy="5231097"/>
          </a:xfrm>
          <a:prstGeom prst="rect">
            <a:avLst/>
          </a:prstGeom>
        </p:spPr>
      </p:pic>
      <p:sp>
        <p:nvSpPr>
          <p:cNvPr id="4" name="CuadroTexto 3">
            <a:extLst>
              <a:ext uri="{FF2B5EF4-FFF2-40B4-BE49-F238E27FC236}">
                <a16:creationId xmlns:a16="http://schemas.microsoft.com/office/drawing/2014/main" id="{B95EAC4E-7BF5-4A6B-B01C-6FED458DCCF2}"/>
              </a:ext>
            </a:extLst>
          </p:cNvPr>
          <p:cNvSpPr txBox="1"/>
          <p:nvPr/>
        </p:nvSpPr>
        <p:spPr>
          <a:xfrm>
            <a:off x="66502" y="151417"/>
            <a:ext cx="11862262" cy="369332"/>
          </a:xfrm>
          <a:prstGeom prst="rect">
            <a:avLst/>
          </a:prstGeom>
          <a:noFill/>
        </p:spPr>
        <p:txBody>
          <a:bodyPr wrap="square" rtlCol="0">
            <a:spAutoFit/>
          </a:bodyPr>
          <a:lstStyle/>
          <a:p>
            <a:pPr algn="ctr"/>
            <a:r>
              <a:rPr lang="en-US" dirty="0"/>
              <a:t>Nos saldra una nueva Ventana como esta, la maximizamos un poco, y le vamos a agregar un reporte crystal report.</a:t>
            </a:r>
            <a:endParaRPr lang="es-ES" dirty="0"/>
          </a:p>
        </p:txBody>
      </p:sp>
    </p:spTree>
    <p:extLst>
      <p:ext uri="{BB962C8B-B14F-4D97-AF65-F5344CB8AC3E}">
        <p14:creationId xmlns:p14="http://schemas.microsoft.com/office/powerpoint/2010/main" val="1619450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09BAFE3-407E-40B3-8525-92E49F85F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22" y="1265931"/>
            <a:ext cx="11369355" cy="5169881"/>
          </a:xfrm>
          <a:prstGeom prst="rect">
            <a:avLst/>
          </a:prstGeom>
        </p:spPr>
      </p:pic>
      <p:sp>
        <p:nvSpPr>
          <p:cNvPr id="4" name="CuadroTexto 3">
            <a:extLst>
              <a:ext uri="{FF2B5EF4-FFF2-40B4-BE49-F238E27FC236}">
                <a16:creationId xmlns:a16="http://schemas.microsoft.com/office/drawing/2014/main" id="{EE0E62B9-3480-4E97-AC78-6D7589BFE47D}"/>
              </a:ext>
            </a:extLst>
          </p:cNvPr>
          <p:cNvSpPr txBox="1"/>
          <p:nvPr/>
        </p:nvSpPr>
        <p:spPr>
          <a:xfrm>
            <a:off x="148243" y="141634"/>
            <a:ext cx="11895513" cy="923330"/>
          </a:xfrm>
          <a:prstGeom prst="rect">
            <a:avLst/>
          </a:prstGeom>
          <a:noFill/>
        </p:spPr>
        <p:txBody>
          <a:bodyPr wrap="square" rtlCol="0">
            <a:spAutoFit/>
          </a:bodyPr>
          <a:lstStyle/>
          <a:p>
            <a:pPr algn="just"/>
            <a:r>
              <a:rPr lang="en-US" dirty="0"/>
              <a:t>Aqui vamos a cuadro de Herramientas, buscamos la seccion de Creación de Reportes o Informes, buscamos alli </a:t>
            </a:r>
            <a:r>
              <a:rPr lang="en-US" b="1" dirty="0"/>
              <a:t>CrystalReportViwer</a:t>
            </a:r>
            <a:r>
              <a:rPr lang="en-US" dirty="0"/>
              <a:t>, y lo arrastramos al Formulario, tambien podemos cambiar algunas de sus propiedades, como que no se muestre el logo, algunos de esos controles, etc, pero para los fines los vamos a dejar asi. Volvemos al reporte.</a:t>
            </a:r>
            <a:endParaRPr lang="es-ES" dirty="0"/>
          </a:p>
        </p:txBody>
      </p:sp>
    </p:spTree>
    <p:extLst>
      <p:ext uri="{BB962C8B-B14F-4D97-AF65-F5344CB8AC3E}">
        <p14:creationId xmlns:p14="http://schemas.microsoft.com/office/powerpoint/2010/main" val="2848468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374224F-6111-4693-AAAA-EAC7F87DF4FA}"/>
              </a:ext>
            </a:extLst>
          </p:cNvPr>
          <p:cNvSpPr txBox="1"/>
          <p:nvPr/>
        </p:nvSpPr>
        <p:spPr>
          <a:xfrm>
            <a:off x="390698" y="133004"/>
            <a:ext cx="11363498" cy="923330"/>
          </a:xfrm>
          <a:prstGeom prst="rect">
            <a:avLst/>
          </a:prstGeom>
          <a:noFill/>
        </p:spPr>
        <p:txBody>
          <a:bodyPr wrap="square" rtlCol="0">
            <a:spAutoFit/>
          </a:bodyPr>
          <a:lstStyle/>
          <a:p>
            <a:pPr algn="just"/>
            <a:r>
              <a:rPr lang="en-US" dirty="0"/>
              <a:t>Volvemos a nuestro reporte, Aqui ahora solo es tener un poco de creatividad, saber que informacion nos requieren en este caso un reporte de ventas, por rango de fechas, vamos a darle todo el formato que Necesita un reporte, como agregar un logo, agregar encabezado, colores, tamaños, etc. vemos.</a:t>
            </a:r>
            <a:endParaRPr lang="es-ES" dirty="0"/>
          </a:p>
        </p:txBody>
      </p:sp>
      <p:pic>
        <p:nvPicPr>
          <p:cNvPr id="4" name="Imagen 3">
            <a:extLst>
              <a:ext uri="{FF2B5EF4-FFF2-40B4-BE49-F238E27FC236}">
                <a16:creationId xmlns:a16="http://schemas.microsoft.com/office/drawing/2014/main" id="{69C41FC5-8735-4325-93D6-BCB9A626A5FC}"/>
              </a:ext>
            </a:extLst>
          </p:cNvPr>
          <p:cNvPicPr>
            <a:picLocks noChangeAspect="1"/>
          </p:cNvPicPr>
          <p:nvPr/>
        </p:nvPicPr>
        <p:blipFill>
          <a:blip r:embed="rId2"/>
          <a:stretch>
            <a:fillRect/>
          </a:stretch>
        </p:blipFill>
        <p:spPr>
          <a:xfrm>
            <a:off x="390698" y="3329872"/>
            <a:ext cx="4460972" cy="2697519"/>
          </a:xfrm>
          <a:prstGeom prst="rect">
            <a:avLst/>
          </a:prstGeom>
        </p:spPr>
      </p:pic>
      <p:pic>
        <p:nvPicPr>
          <p:cNvPr id="6" name="Imagen 5">
            <a:extLst>
              <a:ext uri="{FF2B5EF4-FFF2-40B4-BE49-F238E27FC236}">
                <a16:creationId xmlns:a16="http://schemas.microsoft.com/office/drawing/2014/main" id="{460F795F-701D-4E0B-ABE8-A570438E7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469" y="3821705"/>
            <a:ext cx="1924002" cy="2198859"/>
          </a:xfrm>
          <a:prstGeom prst="rect">
            <a:avLst/>
          </a:prstGeom>
        </p:spPr>
      </p:pic>
      <p:sp>
        <p:nvSpPr>
          <p:cNvPr id="7" name="CuadroTexto 6">
            <a:extLst>
              <a:ext uri="{FF2B5EF4-FFF2-40B4-BE49-F238E27FC236}">
                <a16:creationId xmlns:a16="http://schemas.microsoft.com/office/drawing/2014/main" id="{334EF79A-F9EE-4773-944B-D7B253B7208B}"/>
              </a:ext>
            </a:extLst>
          </p:cNvPr>
          <p:cNvSpPr txBox="1"/>
          <p:nvPr/>
        </p:nvSpPr>
        <p:spPr>
          <a:xfrm>
            <a:off x="304608" y="1212116"/>
            <a:ext cx="4547062" cy="1477328"/>
          </a:xfrm>
          <a:prstGeom prst="rect">
            <a:avLst/>
          </a:prstGeom>
          <a:noFill/>
        </p:spPr>
        <p:txBody>
          <a:bodyPr wrap="square" rtlCol="0">
            <a:spAutoFit/>
          </a:bodyPr>
          <a:lstStyle/>
          <a:p>
            <a:pPr algn="just"/>
            <a:r>
              <a:rPr lang="en-US" dirty="0"/>
              <a:t>Le damos clic derecho, vamos a insertar, luego a imagenes, y buscamos la imagen que queremos tener como logo. Recordar que ustedes deben diseñar el suyo de acuerdo a la Tematica de su empresa.</a:t>
            </a:r>
            <a:endParaRPr lang="es-ES" dirty="0"/>
          </a:p>
        </p:txBody>
      </p:sp>
      <p:sp>
        <p:nvSpPr>
          <p:cNvPr id="8" name="CuadroTexto 7">
            <a:extLst>
              <a:ext uri="{FF2B5EF4-FFF2-40B4-BE49-F238E27FC236}">
                <a16:creationId xmlns:a16="http://schemas.microsoft.com/office/drawing/2014/main" id="{D72D0061-57AE-4D8D-B066-C2FA47FEA7C1}"/>
              </a:ext>
            </a:extLst>
          </p:cNvPr>
          <p:cNvSpPr txBox="1"/>
          <p:nvPr/>
        </p:nvSpPr>
        <p:spPr>
          <a:xfrm>
            <a:off x="5616441" y="1884277"/>
            <a:ext cx="6184861" cy="1754326"/>
          </a:xfrm>
          <a:prstGeom prst="rect">
            <a:avLst/>
          </a:prstGeom>
          <a:noFill/>
        </p:spPr>
        <p:txBody>
          <a:bodyPr wrap="square" rtlCol="0">
            <a:spAutoFit/>
          </a:bodyPr>
          <a:lstStyle/>
          <a:p>
            <a:pPr algn="just"/>
            <a:r>
              <a:rPr lang="en-US" dirty="0"/>
              <a:t>Navegamos a la Carpeta donde tenemos el Logo que hemos diseñado, y le damos clic, y luego en agregar, nos sale una pantalla como de guia a donde queremos colocarlo, y lo Hacemos en el espacio en Blanco de la seccion1, la cual en la barra de mas abajo podemos bajar un poco haciendo mas espacio para colocar y expander el logo.</a:t>
            </a:r>
            <a:endParaRPr lang="es-ES" dirty="0"/>
          </a:p>
        </p:txBody>
      </p:sp>
      <p:sp>
        <p:nvSpPr>
          <p:cNvPr id="9" name="Flecha: a la derecha 8">
            <a:extLst>
              <a:ext uri="{FF2B5EF4-FFF2-40B4-BE49-F238E27FC236}">
                <a16:creationId xmlns:a16="http://schemas.microsoft.com/office/drawing/2014/main" id="{B5999EC4-1909-4F8B-AC9B-787833319B88}"/>
              </a:ext>
            </a:extLst>
          </p:cNvPr>
          <p:cNvSpPr/>
          <p:nvPr/>
        </p:nvSpPr>
        <p:spPr>
          <a:xfrm>
            <a:off x="5170516" y="4921135"/>
            <a:ext cx="2036619" cy="401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hacia abajo 9">
            <a:extLst>
              <a:ext uri="{FF2B5EF4-FFF2-40B4-BE49-F238E27FC236}">
                <a16:creationId xmlns:a16="http://schemas.microsoft.com/office/drawing/2014/main" id="{54E0DBED-9F6F-4CE6-B6C3-DD0575776827}"/>
              </a:ext>
            </a:extLst>
          </p:cNvPr>
          <p:cNvSpPr/>
          <p:nvPr/>
        </p:nvSpPr>
        <p:spPr>
          <a:xfrm>
            <a:off x="8785528" y="3898909"/>
            <a:ext cx="315884" cy="4073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hacia abajo 10">
            <a:extLst>
              <a:ext uri="{FF2B5EF4-FFF2-40B4-BE49-F238E27FC236}">
                <a16:creationId xmlns:a16="http://schemas.microsoft.com/office/drawing/2014/main" id="{5E424B5F-BC8A-4A19-9B47-B4292BB53B68}"/>
              </a:ext>
            </a:extLst>
          </p:cNvPr>
          <p:cNvSpPr/>
          <p:nvPr/>
        </p:nvSpPr>
        <p:spPr>
          <a:xfrm>
            <a:off x="2352502" y="2761440"/>
            <a:ext cx="365760" cy="284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30278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11AC207-08FE-4411-BB62-FE7BBECBB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98" y="1123628"/>
            <a:ext cx="10059804" cy="4610743"/>
          </a:xfrm>
          <a:prstGeom prst="rect">
            <a:avLst/>
          </a:prstGeom>
        </p:spPr>
      </p:pic>
      <p:sp>
        <p:nvSpPr>
          <p:cNvPr id="6" name="CuadroTexto 5">
            <a:extLst>
              <a:ext uri="{FF2B5EF4-FFF2-40B4-BE49-F238E27FC236}">
                <a16:creationId xmlns:a16="http://schemas.microsoft.com/office/drawing/2014/main" id="{C37BBC21-7FDC-488A-ADDC-7AFF274882DD}"/>
              </a:ext>
            </a:extLst>
          </p:cNvPr>
          <p:cNvSpPr txBox="1"/>
          <p:nvPr/>
        </p:nvSpPr>
        <p:spPr>
          <a:xfrm>
            <a:off x="1512916" y="266007"/>
            <a:ext cx="9102437" cy="369332"/>
          </a:xfrm>
          <a:prstGeom prst="rect">
            <a:avLst/>
          </a:prstGeom>
          <a:noFill/>
        </p:spPr>
        <p:txBody>
          <a:bodyPr wrap="square" rtlCol="0">
            <a:spAutoFit/>
          </a:bodyPr>
          <a:lstStyle/>
          <a:p>
            <a:r>
              <a:rPr lang="en-US" dirty="0"/>
              <a:t>Aqui podemos acomodar el logo como mejor nos parezca, ajustando su tamaño, etc.</a:t>
            </a:r>
            <a:endParaRPr lang="es-ES" dirty="0"/>
          </a:p>
        </p:txBody>
      </p:sp>
    </p:spTree>
    <p:extLst>
      <p:ext uri="{BB962C8B-B14F-4D97-AF65-F5344CB8AC3E}">
        <p14:creationId xmlns:p14="http://schemas.microsoft.com/office/powerpoint/2010/main" val="2507868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8FB53C3-6B4E-4FA5-B83A-741487494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96" y="1824690"/>
            <a:ext cx="9793067" cy="4305901"/>
          </a:xfrm>
          <a:prstGeom prst="rect">
            <a:avLst/>
          </a:prstGeom>
        </p:spPr>
      </p:pic>
      <p:sp>
        <p:nvSpPr>
          <p:cNvPr id="4" name="CuadroTexto 3">
            <a:extLst>
              <a:ext uri="{FF2B5EF4-FFF2-40B4-BE49-F238E27FC236}">
                <a16:creationId xmlns:a16="http://schemas.microsoft.com/office/drawing/2014/main" id="{73C9FAEA-B9D3-46AC-9B9C-28C210D69EE6}"/>
              </a:ext>
            </a:extLst>
          </p:cNvPr>
          <p:cNvSpPr txBox="1"/>
          <p:nvPr/>
        </p:nvSpPr>
        <p:spPr>
          <a:xfrm>
            <a:off x="191194" y="224444"/>
            <a:ext cx="11804072" cy="1200329"/>
          </a:xfrm>
          <a:prstGeom prst="rect">
            <a:avLst/>
          </a:prstGeom>
          <a:noFill/>
        </p:spPr>
        <p:txBody>
          <a:bodyPr wrap="square" rtlCol="0">
            <a:spAutoFit/>
          </a:bodyPr>
          <a:lstStyle/>
          <a:p>
            <a:pPr algn="just"/>
            <a:r>
              <a:rPr lang="en-US" dirty="0"/>
              <a:t>Aqui le daremos un formato, vamos a insertar un Objeto texto, con clic derecho, le damos formatos, color, tamaño, etc, luego vamos a insertar dos líneas, lo mismo clic derecho, linea, y la ubicamos como la vemos entre los encabezado, luego camos a ir a la izaquierda y en el Explorador de campos, vamos a buscar campos de parámetros, y Tomamos los dos parámetros que hemos creados, </a:t>
            </a:r>
            <a:r>
              <a:rPr lang="en-US" b="1" dirty="0"/>
              <a:t>@fechaInicial, @fechaFinal</a:t>
            </a:r>
            <a:r>
              <a:rPr lang="en-US" dirty="0"/>
              <a:t>, y lo ubicamos en nuestro reporte, esto veremos ahora para que se usa.</a:t>
            </a:r>
            <a:endParaRPr lang="es-ES" dirty="0"/>
          </a:p>
        </p:txBody>
      </p:sp>
    </p:spTree>
    <p:extLst>
      <p:ext uri="{BB962C8B-B14F-4D97-AF65-F5344CB8AC3E}">
        <p14:creationId xmlns:p14="http://schemas.microsoft.com/office/powerpoint/2010/main" val="2570685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18F7C8-6851-4932-99B4-350652E69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03" y="1102838"/>
            <a:ext cx="11699193" cy="5304927"/>
          </a:xfrm>
          <a:prstGeom prst="rect">
            <a:avLst/>
          </a:prstGeom>
        </p:spPr>
      </p:pic>
      <p:sp>
        <p:nvSpPr>
          <p:cNvPr id="4" name="CuadroTexto 3">
            <a:extLst>
              <a:ext uri="{FF2B5EF4-FFF2-40B4-BE49-F238E27FC236}">
                <a16:creationId xmlns:a16="http://schemas.microsoft.com/office/drawing/2014/main" id="{B10855B5-89E5-4408-A8DF-28B786637990}"/>
              </a:ext>
            </a:extLst>
          </p:cNvPr>
          <p:cNvSpPr txBox="1"/>
          <p:nvPr/>
        </p:nvSpPr>
        <p:spPr>
          <a:xfrm>
            <a:off x="157942" y="141316"/>
            <a:ext cx="11862262" cy="646331"/>
          </a:xfrm>
          <a:prstGeom prst="rect">
            <a:avLst/>
          </a:prstGeom>
          <a:noFill/>
        </p:spPr>
        <p:txBody>
          <a:bodyPr wrap="square" rtlCol="0">
            <a:spAutoFit/>
          </a:bodyPr>
          <a:lstStyle/>
          <a:p>
            <a:pPr algn="just"/>
            <a:r>
              <a:rPr lang="en-US" dirty="0"/>
              <a:t>Aqui hemos agregado unos cuantos controles de textos, le hemos dado formato, y en los dos parámetros de fecha, le hemos Cambiado el formato de fecha al que vemos, para darle un mejor Contexto a quien visualize nuestro reporte.</a:t>
            </a:r>
            <a:endParaRPr lang="es-ES" dirty="0"/>
          </a:p>
        </p:txBody>
      </p:sp>
    </p:spTree>
    <p:extLst>
      <p:ext uri="{BB962C8B-B14F-4D97-AF65-F5344CB8AC3E}">
        <p14:creationId xmlns:p14="http://schemas.microsoft.com/office/powerpoint/2010/main" val="2978713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0004B01-9EBA-4643-A9BD-CA67531B3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351" y="1002506"/>
            <a:ext cx="10196945" cy="5392687"/>
          </a:xfrm>
          <a:prstGeom prst="rect">
            <a:avLst/>
          </a:prstGeom>
        </p:spPr>
      </p:pic>
      <p:sp>
        <p:nvSpPr>
          <p:cNvPr id="4" name="CuadroTexto 3">
            <a:extLst>
              <a:ext uri="{FF2B5EF4-FFF2-40B4-BE49-F238E27FC236}">
                <a16:creationId xmlns:a16="http://schemas.microsoft.com/office/drawing/2014/main" id="{C125D1F6-745E-46FC-8B49-74FD83AB4800}"/>
              </a:ext>
            </a:extLst>
          </p:cNvPr>
          <p:cNvSpPr txBox="1"/>
          <p:nvPr/>
        </p:nvSpPr>
        <p:spPr>
          <a:xfrm>
            <a:off x="207818" y="199505"/>
            <a:ext cx="11812385" cy="646331"/>
          </a:xfrm>
          <a:prstGeom prst="rect">
            <a:avLst/>
          </a:prstGeom>
          <a:noFill/>
        </p:spPr>
        <p:txBody>
          <a:bodyPr wrap="square" rtlCol="0">
            <a:spAutoFit/>
          </a:bodyPr>
          <a:lstStyle/>
          <a:p>
            <a:pPr algn="just"/>
            <a:r>
              <a:rPr lang="en-US" dirty="0"/>
              <a:t>Aqui podemos ver como esta quedando nuestro reporte, el cuando luce muy bien, y tiene una Buena presentacion, ahora vamos a agregar un resumen de las ventas, es decir que me de un resultado para ese rango de fecha que hemos Elegido.</a:t>
            </a:r>
            <a:endParaRPr lang="es-ES" dirty="0"/>
          </a:p>
        </p:txBody>
      </p:sp>
    </p:spTree>
    <p:extLst>
      <p:ext uri="{BB962C8B-B14F-4D97-AF65-F5344CB8AC3E}">
        <p14:creationId xmlns:p14="http://schemas.microsoft.com/office/powerpoint/2010/main" val="1844633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153E612-6CC2-48C7-8F31-208449D2971E}"/>
              </a:ext>
            </a:extLst>
          </p:cNvPr>
          <p:cNvPicPr>
            <a:picLocks noChangeAspect="1"/>
          </p:cNvPicPr>
          <p:nvPr/>
        </p:nvPicPr>
        <p:blipFill>
          <a:blip r:embed="rId2"/>
          <a:stretch>
            <a:fillRect/>
          </a:stretch>
        </p:blipFill>
        <p:spPr>
          <a:xfrm>
            <a:off x="431611" y="2255595"/>
            <a:ext cx="3509118" cy="2197179"/>
          </a:xfrm>
          <a:prstGeom prst="rect">
            <a:avLst/>
          </a:prstGeom>
        </p:spPr>
      </p:pic>
      <p:sp>
        <p:nvSpPr>
          <p:cNvPr id="4" name="CuadroTexto 3">
            <a:extLst>
              <a:ext uri="{FF2B5EF4-FFF2-40B4-BE49-F238E27FC236}">
                <a16:creationId xmlns:a16="http://schemas.microsoft.com/office/drawing/2014/main" id="{99C55B01-080C-4075-BF5C-06A013243D24}"/>
              </a:ext>
            </a:extLst>
          </p:cNvPr>
          <p:cNvSpPr txBox="1"/>
          <p:nvPr/>
        </p:nvSpPr>
        <p:spPr>
          <a:xfrm>
            <a:off x="307571" y="232756"/>
            <a:ext cx="11479876" cy="1200329"/>
          </a:xfrm>
          <a:prstGeom prst="rect">
            <a:avLst/>
          </a:prstGeom>
          <a:noFill/>
        </p:spPr>
        <p:txBody>
          <a:bodyPr wrap="square" rtlCol="0">
            <a:spAutoFit/>
          </a:bodyPr>
          <a:lstStyle/>
          <a:p>
            <a:pPr algn="just"/>
            <a:r>
              <a:rPr lang="en-US" dirty="0"/>
              <a:t>En la seccion4 del reporte, damos clic derecho, insertar, le damos a resumen, y alli escogemos en nuestro procedimientos el campo monto, para que aparezca el monto de la venta en ese periodo de tiempo, en calcular le damos suma, y le damos aceptar, con ello nos agrega un texto mas abajo que debemos ubicar justo debajo de la fila montos, y le damos el formato correspondiente.</a:t>
            </a:r>
            <a:endParaRPr lang="es-ES" dirty="0"/>
          </a:p>
        </p:txBody>
      </p:sp>
      <p:pic>
        <p:nvPicPr>
          <p:cNvPr id="6" name="Imagen 5">
            <a:extLst>
              <a:ext uri="{FF2B5EF4-FFF2-40B4-BE49-F238E27FC236}">
                <a16:creationId xmlns:a16="http://schemas.microsoft.com/office/drawing/2014/main" id="{A9FCD994-3F8F-44F1-96E8-1B59EBC9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656" y="1654233"/>
            <a:ext cx="3256925" cy="4075375"/>
          </a:xfrm>
          <a:prstGeom prst="rect">
            <a:avLst/>
          </a:prstGeom>
        </p:spPr>
      </p:pic>
      <p:pic>
        <p:nvPicPr>
          <p:cNvPr id="8" name="Imagen 7">
            <a:extLst>
              <a:ext uri="{FF2B5EF4-FFF2-40B4-BE49-F238E27FC236}">
                <a16:creationId xmlns:a16="http://schemas.microsoft.com/office/drawing/2014/main" id="{9B3A0F54-A794-4523-81DB-E5CBFDE3D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0788" y="5034957"/>
            <a:ext cx="3124636" cy="724001"/>
          </a:xfrm>
          <a:prstGeom prst="rect">
            <a:avLst/>
          </a:prstGeom>
        </p:spPr>
      </p:pic>
      <p:sp>
        <p:nvSpPr>
          <p:cNvPr id="9" name="CuadroTexto 8">
            <a:extLst>
              <a:ext uri="{FF2B5EF4-FFF2-40B4-BE49-F238E27FC236}">
                <a16:creationId xmlns:a16="http://schemas.microsoft.com/office/drawing/2014/main" id="{3074C73C-26A2-49A3-92F7-70CC1FA4F05D}"/>
              </a:ext>
            </a:extLst>
          </p:cNvPr>
          <p:cNvSpPr txBox="1"/>
          <p:nvPr/>
        </p:nvSpPr>
        <p:spPr>
          <a:xfrm>
            <a:off x="8332599" y="2356858"/>
            <a:ext cx="3182825" cy="1754326"/>
          </a:xfrm>
          <a:prstGeom prst="rect">
            <a:avLst/>
          </a:prstGeom>
          <a:noFill/>
        </p:spPr>
        <p:txBody>
          <a:bodyPr wrap="square" rtlCol="0">
            <a:spAutoFit/>
          </a:bodyPr>
          <a:lstStyle/>
          <a:p>
            <a:pPr algn="just"/>
            <a:r>
              <a:rPr lang="en-US" dirty="0"/>
              <a:t>Al agregarla veremos algo como esto, y le Agregamos un nuevo Objeto de texto, le asignamos de nombre suma total, o monto total, o ingresos totales, como ustedes prefieran.</a:t>
            </a:r>
            <a:endParaRPr lang="es-ES" dirty="0"/>
          </a:p>
        </p:txBody>
      </p:sp>
      <p:sp>
        <p:nvSpPr>
          <p:cNvPr id="10" name="Flecha: hacia abajo 9">
            <a:extLst>
              <a:ext uri="{FF2B5EF4-FFF2-40B4-BE49-F238E27FC236}">
                <a16:creationId xmlns:a16="http://schemas.microsoft.com/office/drawing/2014/main" id="{72983141-70B0-4BF7-A2BF-45A8BD318F84}"/>
              </a:ext>
            </a:extLst>
          </p:cNvPr>
          <p:cNvSpPr/>
          <p:nvPr/>
        </p:nvSpPr>
        <p:spPr>
          <a:xfrm>
            <a:off x="9534698" y="4111184"/>
            <a:ext cx="423949" cy="602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a la derecha 10">
            <a:extLst>
              <a:ext uri="{FF2B5EF4-FFF2-40B4-BE49-F238E27FC236}">
                <a16:creationId xmlns:a16="http://schemas.microsoft.com/office/drawing/2014/main" id="{4B05A8B7-44E7-4E0C-9364-597B80AE7A47}"/>
              </a:ext>
            </a:extLst>
          </p:cNvPr>
          <p:cNvSpPr/>
          <p:nvPr/>
        </p:nvSpPr>
        <p:spPr>
          <a:xfrm>
            <a:off x="4139738" y="3158836"/>
            <a:ext cx="340822" cy="3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73827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A2C821C-27F7-45D7-B929-817346836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72" y="1100955"/>
            <a:ext cx="10393225" cy="2267266"/>
          </a:xfrm>
          <a:prstGeom prst="rect">
            <a:avLst/>
          </a:prstGeom>
        </p:spPr>
      </p:pic>
      <p:sp>
        <p:nvSpPr>
          <p:cNvPr id="4" name="Rectángulo: esquinas redondeadas 3">
            <a:extLst>
              <a:ext uri="{FF2B5EF4-FFF2-40B4-BE49-F238E27FC236}">
                <a16:creationId xmlns:a16="http://schemas.microsoft.com/office/drawing/2014/main" id="{A8E2E734-3F92-4FD4-8555-F344CE410F40}"/>
              </a:ext>
            </a:extLst>
          </p:cNvPr>
          <p:cNvSpPr/>
          <p:nvPr/>
        </p:nvSpPr>
        <p:spPr>
          <a:xfrm>
            <a:off x="7780712" y="2335876"/>
            <a:ext cx="3370583" cy="440575"/>
          </a:xfrm>
          <a:prstGeom prst="roundRect">
            <a:avLst/>
          </a:prstGeom>
          <a:noFill/>
          <a:ln>
            <a:solidFill>
              <a:srgbClr val="FFC0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57C96E36-AE81-4436-8C70-47F9CB98708B}"/>
              </a:ext>
            </a:extLst>
          </p:cNvPr>
          <p:cNvSpPr txBox="1"/>
          <p:nvPr/>
        </p:nvSpPr>
        <p:spPr>
          <a:xfrm>
            <a:off x="432262" y="240061"/>
            <a:ext cx="11438313" cy="646331"/>
          </a:xfrm>
          <a:prstGeom prst="rect">
            <a:avLst/>
          </a:prstGeom>
          <a:noFill/>
        </p:spPr>
        <p:txBody>
          <a:bodyPr wrap="square" rtlCol="0">
            <a:spAutoFit/>
          </a:bodyPr>
          <a:lstStyle/>
          <a:p>
            <a:pPr algn="just"/>
            <a:r>
              <a:rPr lang="en-US" dirty="0"/>
              <a:t>Asi como vemos aqui, indicandonos la suma total de esas ventas, podemos agregar tambien la suma de los productos, el conteo de los clientes, etc.</a:t>
            </a:r>
            <a:endParaRPr lang="es-ES" dirty="0"/>
          </a:p>
        </p:txBody>
      </p:sp>
      <p:sp>
        <p:nvSpPr>
          <p:cNvPr id="6" name="CuadroTexto 5">
            <a:extLst>
              <a:ext uri="{FF2B5EF4-FFF2-40B4-BE49-F238E27FC236}">
                <a16:creationId xmlns:a16="http://schemas.microsoft.com/office/drawing/2014/main" id="{7AE1167F-6124-46D3-96A8-2DF9C9466DF8}"/>
              </a:ext>
            </a:extLst>
          </p:cNvPr>
          <p:cNvSpPr txBox="1"/>
          <p:nvPr/>
        </p:nvSpPr>
        <p:spPr>
          <a:xfrm>
            <a:off x="191193" y="3674844"/>
            <a:ext cx="11621192" cy="1200329"/>
          </a:xfrm>
          <a:prstGeom prst="rect">
            <a:avLst/>
          </a:prstGeom>
          <a:noFill/>
        </p:spPr>
        <p:txBody>
          <a:bodyPr wrap="square" rtlCol="0">
            <a:spAutoFit/>
          </a:bodyPr>
          <a:lstStyle/>
          <a:p>
            <a:pPr algn="just"/>
            <a:r>
              <a:rPr lang="en-US" dirty="0"/>
              <a:t>Por ejemplo Hacemos lo mismo, Insertamos un resumen, alli Elegimos Id_ventas, le damos a Recuento Distintivo, es decir que me cuente las transacciones, y como vemos si contamos tenemos en el cuadro de reporte 18-Transacciones y esas misma me debe Traer., asi mismo Elegimos lo mismo pero con el campo cliente, y vemos como nos trae a cuantos cliente distintos les vendimos en ese tiempo. Veamos.</a:t>
            </a:r>
            <a:endParaRPr lang="es-ES" dirty="0"/>
          </a:p>
        </p:txBody>
      </p:sp>
      <p:pic>
        <p:nvPicPr>
          <p:cNvPr id="10" name="Imagen 9">
            <a:extLst>
              <a:ext uri="{FF2B5EF4-FFF2-40B4-BE49-F238E27FC236}">
                <a16:creationId xmlns:a16="http://schemas.microsoft.com/office/drawing/2014/main" id="{C057F479-4467-45F4-8EBC-AE06058D7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203" y="4993323"/>
            <a:ext cx="9935962" cy="1143160"/>
          </a:xfrm>
          <a:prstGeom prst="rect">
            <a:avLst/>
          </a:prstGeom>
        </p:spPr>
      </p:pic>
      <p:sp>
        <p:nvSpPr>
          <p:cNvPr id="12" name="Rectángulo: esquinas redondeadas 11">
            <a:extLst>
              <a:ext uri="{FF2B5EF4-FFF2-40B4-BE49-F238E27FC236}">
                <a16:creationId xmlns:a16="http://schemas.microsoft.com/office/drawing/2014/main" id="{2DDD98D2-22DA-4ED9-9DE6-F60059ADA864}"/>
              </a:ext>
            </a:extLst>
          </p:cNvPr>
          <p:cNvSpPr/>
          <p:nvPr/>
        </p:nvSpPr>
        <p:spPr>
          <a:xfrm>
            <a:off x="942109" y="5564903"/>
            <a:ext cx="6057207" cy="440575"/>
          </a:xfrm>
          <a:prstGeom prst="roundRect">
            <a:avLst/>
          </a:prstGeom>
          <a:noFill/>
          <a:ln>
            <a:solidFill>
              <a:srgbClr val="FFC0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90224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0007222-E4EF-4ED8-8F83-D6255668B7F3}"/>
              </a:ext>
            </a:extLst>
          </p:cNvPr>
          <p:cNvSpPr txBox="1"/>
          <p:nvPr/>
        </p:nvSpPr>
        <p:spPr>
          <a:xfrm>
            <a:off x="2119357" y="323809"/>
            <a:ext cx="8539384" cy="523220"/>
          </a:xfrm>
          <a:prstGeom prst="rect">
            <a:avLst/>
          </a:prstGeom>
          <a:noFill/>
        </p:spPr>
        <p:txBody>
          <a:bodyPr wrap="square">
            <a:spAutoFit/>
          </a:bodyPr>
          <a:lstStyle/>
          <a:p>
            <a:pPr algn="l" fontAlgn="base"/>
            <a:r>
              <a:rPr lang="es-ES" sz="2800" b="1" i="0" dirty="0">
                <a:effectLst/>
                <a:latin typeface="-apple-system"/>
              </a:rPr>
              <a:t>Instalación de Crystal Reports para Visual Studio 2019</a:t>
            </a:r>
          </a:p>
        </p:txBody>
      </p:sp>
      <p:sp>
        <p:nvSpPr>
          <p:cNvPr id="4" name="CuadroTexto 3">
            <a:extLst>
              <a:ext uri="{FF2B5EF4-FFF2-40B4-BE49-F238E27FC236}">
                <a16:creationId xmlns:a16="http://schemas.microsoft.com/office/drawing/2014/main" id="{0AEDF002-1B87-4271-833C-24C07A9B607C}"/>
              </a:ext>
            </a:extLst>
          </p:cNvPr>
          <p:cNvSpPr txBox="1"/>
          <p:nvPr/>
        </p:nvSpPr>
        <p:spPr>
          <a:xfrm>
            <a:off x="3716197" y="1120595"/>
            <a:ext cx="4540827" cy="646331"/>
          </a:xfrm>
          <a:prstGeom prst="rect">
            <a:avLst/>
          </a:prstGeom>
          <a:noFill/>
        </p:spPr>
        <p:txBody>
          <a:bodyPr wrap="square">
            <a:spAutoFit/>
          </a:bodyPr>
          <a:lstStyle/>
          <a:p>
            <a:r>
              <a:rPr lang="es-ES" dirty="0">
                <a:hlinkClick r:id="rId2"/>
              </a:rPr>
              <a:t>https://www.crystalreports.com/download/</a:t>
            </a:r>
            <a:endParaRPr lang="es-ES" dirty="0"/>
          </a:p>
          <a:p>
            <a:endParaRPr lang="es-ES" dirty="0"/>
          </a:p>
        </p:txBody>
      </p:sp>
      <p:sp>
        <p:nvSpPr>
          <p:cNvPr id="6" name="CuadroTexto 5">
            <a:extLst>
              <a:ext uri="{FF2B5EF4-FFF2-40B4-BE49-F238E27FC236}">
                <a16:creationId xmlns:a16="http://schemas.microsoft.com/office/drawing/2014/main" id="{D0D06C2C-98B7-4EB0-B88A-0DB4CEED48EC}"/>
              </a:ext>
            </a:extLst>
          </p:cNvPr>
          <p:cNvSpPr txBox="1"/>
          <p:nvPr/>
        </p:nvSpPr>
        <p:spPr>
          <a:xfrm>
            <a:off x="3142716" y="1766926"/>
            <a:ext cx="6097424" cy="369332"/>
          </a:xfrm>
          <a:prstGeom prst="rect">
            <a:avLst/>
          </a:prstGeom>
          <a:noFill/>
        </p:spPr>
        <p:txBody>
          <a:bodyPr wrap="square">
            <a:spAutoFit/>
          </a:bodyPr>
          <a:lstStyle/>
          <a:p>
            <a:r>
              <a:rPr lang="en-US" b="1" i="0" dirty="0">
                <a:solidFill>
                  <a:srgbClr val="000000"/>
                </a:solidFill>
                <a:effectLst/>
                <a:latin typeface="Arial" panose="020B0604020202020204" pitchFamily="34" charset="0"/>
              </a:rPr>
              <a:t>SAP Crystal Reports releases and service packs</a:t>
            </a:r>
            <a:endParaRPr lang="es-ES" dirty="0"/>
          </a:p>
        </p:txBody>
      </p:sp>
      <p:graphicFrame>
        <p:nvGraphicFramePr>
          <p:cNvPr id="7" name="Tabla 6">
            <a:extLst>
              <a:ext uri="{FF2B5EF4-FFF2-40B4-BE49-F238E27FC236}">
                <a16:creationId xmlns:a16="http://schemas.microsoft.com/office/drawing/2014/main" id="{BCCCAAC0-F23E-4FF0-A07E-28390D63F186}"/>
              </a:ext>
            </a:extLst>
          </p:cNvPr>
          <p:cNvGraphicFramePr>
            <a:graphicFrameLocks noGrp="1"/>
          </p:cNvGraphicFramePr>
          <p:nvPr>
            <p:extLst>
              <p:ext uri="{D42A27DB-BD31-4B8C-83A1-F6EECF244321}">
                <p14:modId xmlns:p14="http://schemas.microsoft.com/office/powerpoint/2010/main" val="1631051028"/>
              </p:ext>
            </p:extLst>
          </p:nvPr>
        </p:nvGraphicFramePr>
        <p:xfrm>
          <a:off x="444381" y="2310692"/>
          <a:ext cx="11237722" cy="4460469"/>
        </p:xfrm>
        <a:graphic>
          <a:graphicData uri="http://schemas.openxmlformats.org/drawingml/2006/table">
            <a:tbl>
              <a:tblPr/>
              <a:tblGrid>
                <a:gridCol w="1811217">
                  <a:extLst>
                    <a:ext uri="{9D8B030D-6E8A-4147-A177-3AD203B41FA5}">
                      <a16:colId xmlns:a16="http://schemas.microsoft.com/office/drawing/2014/main" val="1742702382"/>
                    </a:ext>
                  </a:extLst>
                </a:gridCol>
                <a:gridCol w="1885301">
                  <a:extLst>
                    <a:ext uri="{9D8B030D-6E8A-4147-A177-3AD203B41FA5}">
                      <a16:colId xmlns:a16="http://schemas.microsoft.com/office/drawing/2014/main" val="939395642"/>
                    </a:ext>
                  </a:extLst>
                </a:gridCol>
                <a:gridCol w="1885301">
                  <a:extLst>
                    <a:ext uri="{9D8B030D-6E8A-4147-A177-3AD203B41FA5}">
                      <a16:colId xmlns:a16="http://schemas.microsoft.com/office/drawing/2014/main" val="561850452"/>
                    </a:ext>
                  </a:extLst>
                </a:gridCol>
                <a:gridCol w="1885301">
                  <a:extLst>
                    <a:ext uri="{9D8B030D-6E8A-4147-A177-3AD203B41FA5}">
                      <a16:colId xmlns:a16="http://schemas.microsoft.com/office/drawing/2014/main" val="3244059391"/>
                    </a:ext>
                  </a:extLst>
                </a:gridCol>
                <a:gridCol w="1885301">
                  <a:extLst>
                    <a:ext uri="{9D8B030D-6E8A-4147-A177-3AD203B41FA5}">
                      <a16:colId xmlns:a16="http://schemas.microsoft.com/office/drawing/2014/main" val="1606369064"/>
                    </a:ext>
                  </a:extLst>
                </a:gridCol>
                <a:gridCol w="1885301">
                  <a:extLst>
                    <a:ext uri="{9D8B030D-6E8A-4147-A177-3AD203B41FA5}">
                      <a16:colId xmlns:a16="http://schemas.microsoft.com/office/drawing/2014/main" val="967095358"/>
                    </a:ext>
                  </a:extLst>
                </a:gridCol>
              </a:tblGrid>
              <a:tr h="264928">
                <a:tc>
                  <a:txBody>
                    <a:bodyPr/>
                    <a:lstStyle/>
                    <a:p>
                      <a:r>
                        <a:rPr lang="es-ES" sz="1100" b="1" i="0">
                          <a:solidFill>
                            <a:srgbClr val="000000"/>
                          </a:solidFill>
                          <a:effectLst/>
                          <a:latin typeface="Arial" panose="020B0604020202020204" pitchFamily="34" charset="0"/>
                        </a:rPr>
                        <a:t>Version</a:t>
                      </a:r>
                      <a:endParaRPr lang="es-ES" sz="110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Highest Full Build</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End of Support</a:t>
                      </a:r>
                      <a:endParaRPr lang="es-ES" sz="110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 Download link</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Buy New License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dirty="0">
                          <a:solidFill>
                            <a:srgbClr val="000000"/>
                          </a:solidFill>
                          <a:effectLst/>
                          <a:latin typeface="Arial" panose="020B0604020202020204" pitchFamily="34" charset="0"/>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extLst>
                  <a:ext uri="{0D108BD9-81ED-4DB2-BD59-A6C34878D82A}">
                    <a16:rowId xmlns:a16="http://schemas.microsoft.com/office/drawing/2014/main" val="578072999"/>
                  </a:ext>
                </a:extLst>
              </a:tr>
              <a:tr h="371492">
                <a:tc>
                  <a:txBody>
                    <a:bodyPr/>
                    <a:lstStyle/>
                    <a:p>
                      <a:pPr algn="ctr"/>
                      <a:r>
                        <a:rPr lang="es-ES" sz="1100" b="1" i="0" dirty="0">
                          <a:solidFill>
                            <a:srgbClr val="000000"/>
                          </a:solidFill>
                          <a:effectLst/>
                          <a:latin typeface="Arial" panose="020B0604020202020204" pitchFamily="34" charset="0"/>
                        </a:rPr>
                        <a:t>SAP Crystal Reports 2020 (64-Bit)</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dirty="0">
                          <a:solidFill>
                            <a:srgbClr val="000000"/>
                          </a:solidFill>
                          <a:effectLst/>
                          <a:latin typeface="Arial" panose="020B0604020202020204" pitchFamily="34" charset="0"/>
                        </a:rPr>
                        <a:t>SP 01 Patch 200</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dirty="0">
                          <a:solidFill>
                            <a:srgbClr val="000000"/>
                          </a:solidFill>
                          <a:effectLst/>
                          <a:latin typeface="Arial" panose="020B0604020202020204" pitchFamily="34" charset="0"/>
                        </a:rPr>
                        <a:t>31 December 2027</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u="sng" dirty="0">
                          <a:solidFill>
                            <a:srgbClr val="171AEA"/>
                          </a:solidFill>
                          <a:effectLst/>
                          <a:latin typeface="Arial" panose="020B0604020202020204" pitchFamily="34" charset="0"/>
                          <a:hlinkClick r:id="rId3"/>
                        </a:rPr>
                        <a:t>Registration</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u="sng" dirty="0">
                          <a:solidFill>
                            <a:srgbClr val="171AEA"/>
                          </a:solidFill>
                          <a:effectLst/>
                          <a:latin typeface="Arial" panose="020B0604020202020204" pitchFamily="34" charset="0"/>
                          <a:hlinkClick r:id="rId4"/>
                        </a:rPr>
                        <a:t>SAP Store</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u="sng" dirty="0">
                          <a:solidFill>
                            <a:srgbClr val="171AEA"/>
                          </a:solidFill>
                          <a:effectLst/>
                          <a:latin typeface="Arial" panose="020B0604020202020204" pitchFamily="34" charset="0"/>
                          <a:hlinkClick r:id="rId5"/>
                        </a:rPr>
                        <a:t>Product Availability Matrix</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928476500"/>
                  </a:ext>
                </a:extLst>
              </a:tr>
              <a:tr h="371492">
                <a:tc>
                  <a:txBody>
                    <a:bodyPr/>
                    <a:lstStyle/>
                    <a:p>
                      <a:pPr algn="ctr"/>
                      <a:r>
                        <a:rPr lang="es-ES" sz="1100" b="1" i="0" dirty="0">
                          <a:solidFill>
                            <a:srgbClr val="000000"/>
                          </a:solidFill>
                          <a:effectLst/>
                          <a:latin typeface="Arial" panose="020B0604020202020204" pitchFamily="34" charset="0"/>
                        </a:rPr>
                        <a:t>SAP Crystal Reports 2016 (32-Bit)</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dirty="0">
                          <a:solidFill>
                            <a:srgbClr val="000000"/>
                          </a:solidFill>
                          <a:effectLst/>
                          <a:latin typeface="Arial" panose="020B0604020202020204" pitchFamily="34" charset="0"/>
                        </a:rPr>
                        <a:t>SP 09 Patch 400</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dirty="0">
                          <a:solidFill>
                            <a:srgbClr val="000000"/>
                          </a:solidFill>
                          <a:effectLst/>
                          <a:latin typeface="Arial" panose="020B0604020202020204" pitchFamily="34" charset="0"/>
                        </a:rPr>
                        <a:t>31 December 2024</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u="sng" dirty="0">
                          <a:solidFill>
                            <a:srgbClr val="171AEA"/>
                          </a:solidFill>
                          <a:effectLst/>
                          <a:latin typeface="Arial" panose="020B0604020202020204" pitchFamily="34" charset="0"/>
                          <a:hlinkClick r:id="rId6"/>
                        </a:rPr>
                        <a:t>Full Install</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u="sng">
                          <a:solidFill>
                            <a:srgbClr val="171AEA"/>
                          </a:solidFill>
                          <a:effectLst/>
                          <a:latin typeface="Arial" panose="020B0604020202020204" pitchFamily="34" charset="0"/>
                          <a:hlinkClick r:id="rId7"/>
                        </a:rPr>
                        <a:t>SAP Store</a:t>
                      </a:r>
                      <a:endParaRPr lang="es-ES" sz="1100" b="1">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u="sng" dirty="0">
                          <a:solidFill>
                            <a:srgbClr val="171AEA"/>
                          </a:solidFill>
                          <a:effectLst/>
                          <a:latin typeface="Arial" panose="020B0604020202020204" pitchFamily="34" charset="0"/>
                          <a:hlinkClick r:id="rId8"/>
                        </a:rPr>
                        <a:t>Product Availability Matrix</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564244039"/>
                  </a:ext>
                </a:extLst>
              </a:tr>
              <a:tr h="371492">
                <a:tc>
                  <a:txBody>
                    <a:bodyPr/>
                    <a:lstStyle/>
                    <a:p>
                      <a:r>
                        <a:rPr lang="es-ES" sz="1100" b="0" i="0" dirty="0">
                          <a:solidFill>
                            <a:srgbClr val="000000"/>
                          </a:solidFill>
                          <a:effectLst/>
                          <a:latin typeface="Arial" panose="020B0604020202020204" pitchFamily="34" charset="0"/>
                        </a:rPr>
                        <a:t>SAP Crystal Reports 2013</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12</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31 December 2020</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9"/>
                        </a:rPr>
                        <a:t>Full Install</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b="0" i="0">
                        <a:solidFill>
                          <a:srgbClr val="171AEA"/>
                        </a:solidFill>
                        <a:effectLst/>
                        <a:latin typeface="Arial" panose="020B0604020202020204" pitchFamily="34" charset="0"/>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0" tooltip="Product Availability Matrix"/>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8517544"/>
                  </a:ext>
                </a:extLst>
              </a:tr>
              <a:tr h="371492">
                <a:tc>
                  <a:txBody>
                    <a:bodyPr/>
                    <a:lstStyle/>
                    <a:p>
                      <a:r>
                        <a:rPr lang="es-ES" sz="1100" b="0" i="0">
                          <a:solidFill>
                            <a:srgbClr val="000000"/>
                          </a:solidFill>
                          <a:effectLst/>
                          <a:latin typeface="Arial" panose="020B0604020202020204" pitchFamily="34" charset="0"/>
                        </a:rPr>
                        <a:t>SAP Crystal Reports 2011</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12</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31 December 2017</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1"/>
                        </a:rPr>
                        <a:t>Full Install</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b="0" i="0">
                        <a:solidFill>
                          <a:srgbClr val="171AEA"/>
                        </a:solidFill>
                        <a:effectLst/>
                        <a:latin typeface="Arial" panose="020B0604020202020204" pitchFamily="34" charset="0"/>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2"/>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22756438"/>
                  </a:ext>
                </a:extLst>
              </a:tr>
              <a:tr h="264928">
                <a:tc>
                  <a:txBody>
                    <a:bodyPr/>
                    <a:lstStyle/>
                    <a:p>
                      <a:r>
                        <a:rPr lang="es-ES" sz="1100" b="0" i="0" dirty="0">
                          <a:solidFill>
                            <a:srgbClr val="000000"/>
                          </a:solidFill>
                          <a:effectLst/>
                          <a:latin typeface="Arial" panose="020B0604020202020204" pitchFamily="34" charset="0"/>
                        </a:rPr>
                        <a:t>SAP Crystal Reports 2008</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07</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31 December 2015</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3"/>
                        </a:rPr>
                        <a:t>Full Install</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b="0" i="0">
                        <a:solidFill>
                          <a:srgbClr val="171AEA"/>
                        </a:solidFill>
                        <a:effectLst/>
                        <a:latin typeface="Arial" panose="020B0604020202020204" pitchFamily="34" charset="0"/>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4"/>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1742456"/>
                  </a:ext>
                </a:extLst>
              </a:tr>
              <a:tr h="371492">
                <a:tc>
                  <a:txBody>
                    <a:bodyPr/>
                    <a:lstStyle/>
                    <a:p>
                      <a:r>
                        <a:rPr lang="pt-BR" sz="1100" b="0" i="0">
                          <a:solidFill>
                            <a:srgbClr val="000000"/>
                          </a:solidFill>
                          <a:effectLst/>
                          <a:latin typeface="Arial" panose="020B0604020202020204" pitchFamily="34" charset="0"/>
                        </a:rPr>
                        <a:t>SAP Crystal Reports XI R2 (2005)</a:t>
                      </a:r>
                      <a:endParaRPr lang="pt-BR"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06</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30 June 2011</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a:solidFill>
                            <a:srgbClr val="171AEA"/>
                          </a:solidFill>
                          <a:effectLst/>
                          <a:latin typeface="Arial" panose="020B0604020202020204" pitchFamily="34" charset="0"/>
                          <a:hlinkClick r:id="rId15"/>
                        </a:rPr>
                        <a:t>Part 1</a:t>
                      </a:r>
                      <a:r>
                        <a:rPr lang="es-ES" sz="1100" b="0" i="0">
                          <a:solidFill>
                            <a:srgbClr val="171AEA"/>
                          </a:solidFill>
                          <a:effectLst/>
                          <a:latin typeface="Arial" panose="020B0604020202020204" pitchFamily="34" charset="0"/>
                        </a:rPr>
                        <a:t>, </a:t>
                      </a:r>
                      <a:r>
                        <a:rPr lang="es-ES" sz="1100" b="0" i="0" u="sng">
                          <a:solidFill>
                            <a:srgbClr val="171AEA"/>
                          </a:solidFill>
                          <a:effectLst/>
                          <a:latin typeface="Arial" panose="020B0604020202020204" pitchFamily="34" charset="0"/>
                          <a:hlinkClick r:id="rId16"/>
                        </a:rPr>
                        <a:t>Part 2</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7"/>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67711053"/>
                  </a:ext>
                </a:extLst>
              </a:tr>
              <a:tr h="478055">
                <a:tc>
                  <a:txBody>
                    <a:bodyPr/>
                    <a:lstStyle/>
                    <a:p>
                      <a:r>
                        <a:rPr lang="es-ES" sz="1100" b="0" i="0" dirty="0">
                          <a:solidFill>
                            <a:srgbClr val="000000"/>
                          </a:solidFill>
                          <a:effectLst/>
                          <a:latin typeface="Arial" panose="020B0604020202020204" pitchFamily="34" charset="0"/>
                        </a:rPr>
                        <a:t>SAP Crystal Reports for Visual Studio (.NET)</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30</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2022</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8"/>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9"/>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9999803"/>
                  </a:ext>
                </a:extLst>
              </a:tr>
              <a:tr h="371492">
                <a:tc>
                  <a:txBody>
                    <a:bodyPr/>
                    <a:lstStyle/>
                    <a:p>
                      <a:r>
                        <a:rPr lang="en-US" sz="1100" b="0" i="0">
                          <a:solidFill>
                            <a:srgbClr val="000000"/>
                          </a:solidFill>
                          <a:effectLst/>
                          <a:latin typeface="Arial" panose="020B0604020202020204" pitchFamily="34" charset="0"/>
                        </a:rPr>
                        <a:t>SAP Crystal Reports for Eclipse (JAVA)</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27</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2022</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0"/>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1"/>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6722056"/>
                  </a:ext>
                </a:extLst>
              </a:tr>
              <a:tr h="371492">
                <a:tc>
                  <a:txBody>
                    <a:bodyPr/>
                    <a:lstStyle/>
                    <a:p>
                      <a:r>
                        <a:rPr lang="en-US" sz="1100" b="0" i="0">
                          <a:solidFill>
                            <a:srgbClr val="000000"/>
                          </a:solidFill>
                          <a:effectLst/>
                          <a:latin typeface="Arial" panose="020B0604020202020204" pitchFamily="34" charset="0"/>
                        </a:rPr>
                        <a:t>SAP Crystal Reports Viewer 2020 (64-Bit)</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01</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2027</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2"/>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5"/>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5742500"/>
                  </a:ext>
                </a:extLst>
              </a:tr>
              <a:tr h="371492">
                <a:tc>
                  <a:txBody>
                    <a:bodyPr/>
                    <a:lstStyle/>
                    <a:p>
                      <a:r>
                        <a:rPr lang="en-US" sz="1100" b="0" i="0">
                          <a:solidFill>
                            <a:srgbClr val="000000"/>
                          </a:solidFill>
                          <a:effectLst/>
                          <a:latin typeface="Arial" panose="020B0604020202020204" pitchFamily="34" charset="0"/>
                        </a:rPr>
                        <a:t>SAP Crystal Reports Viewer 2016 (32-Bit)</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08</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2024</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2"/>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5"/>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5028113"/>
                  </a:ext>
                </a:extLst>
              </a:tr>
              <a:tr h="371492">
                <a:tc>
                  <a:txBody>
                    <a:bodyPr/>
                    <a:lstStyle/>
                    <a:p>
                      <a:r>
                        <a:rPr lang="en-US" sz="1100" b="0" i="0">
                          <a:solidFill>
                            <a:srgbClr val="000000"/>
                          </a:solidFill>
                          <a:effectLst/>
                          <a:latin typeface="Arial" panose="020B0604020202020204" pitchFamily="34" charset="0"/>
                        </a:rPr>
                        <a:t>SAP Crystal Reports 2020 Trial (30 days)</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01</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2027</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3"/>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5"/>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733579"/>
                  </a:ext>
                </a:extLst>
              </a:tr>
            </a:tbl>
          </a:graphicData>
        </a:graphic>
      </p:graphicFrame>
    </p:spTree>
    <p:extLst>
      <p:ext uri="{BB962C8B-B14F-4D97-AF65-F5344CB8AC3E}">
        <p14:creationId xmlns:p14="http://schemas.microsoft.com/office/powerpoint/2010/main" val="1847078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3223392-34B6-4EF2-AA79-517799EA2CB3}"/>
              </a:ext>
            </a:extLst>
          </p:cNvPr>
          <p:cNvSpPr txBox="1"/>
          <p:nvPr/>
        </p:nvSpPr>
        <p:spPr>
          <a:xfrm>
            <a:off x="364375" y="332432"/>
            <a:ext cx="11463250" cy="923330"/>
          </a:xfrm>
          <a:prstGeom prst="rect">
            <a:avLst/>
          </a:prstGeom>
          <a:noFill/>
        </p:spPr>
        <p:txBody>
          <a:bodyPr wrap="square" rtlCol="0">
            <a:spAutoFit/>
          </a:bodyPr>
          <a:lstStyle/>
          <a:p>
            <a:pPr algn="just"/>
            <a:r>
              <a:rPr lang="en-US" dirty="0"/>
              <a:t>Podemos por igual agregar algunas informaciones extras en el pie del reporte, como Numero de Paginas del reporte, fecha de impresion del reporte, cantidad de Registros que hay, etc, esto lo Hacemos en la parte izquierda en: Explorador de Campos, Campos Especiales, buscamos alli esos datos y la arrastramos al final de nuestro reporte, y listo.</a:t>
            </a:r>
            <a:endParaRPr lang="es-ES" dirty="0"/>
          </a:p>
        </p:txBody>
      </p:sp>
      <p:pic>
        <p:nvPicPr>
          <p:cNvPr id="4" name="Imagen 3">
            <a:extLst>
              <a:ext uri="{FF2B5EF4-FFF2-40B4-BE49-F238E27FC236}">
                <a16:creationId xmlns:a16="http://schemas.microsoft.com/office/drawing/2014/main" id="{974CFA93-1555-4680-A144-A33E2AF45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386" y="1616944"/>
            <a:ext cx="9850225" cy="781159"/>
          </a:xfrm>
          <a:prstGeom prst="rect">
            <a:avLst/>
          </a:prstGeom>
        </p:spPr>
      </p:pic>
      <p:pic>
        <p:nvPicPr>
          <p:cNvPr id="6" name="Imagen 5">
            <a:extLst>
              <a:ext uri="{FF2B5EF4-FFF2-40B4-BE49-F238E27FC236}">
                <a16:creationId xmlns:a16="http://schemas.microsoft.com/office/drawing/2014/main" id="{07BB5B59-F97D-4016-BCB7-9A65F48F3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33" y="3801796"/>
            <a:ext cx="10069330" cy="933580"/>
          </a:xfrm>
          <a:prstGeom prst="rect">
            <a:avLst/>
          </a:prstGeom>
        </p:spPr>
      </p:pic>
      <p:sp>
        <p:nvSpPr>
          <p:cNvPr id="7" name="Flecha: hacia abajo 6">
            <a:extLst>
              <a:ext uri="{FF2B5EF4-FFF2-40B4-BE49-F238E27FC236}">
                <a16:creationId xmlns:a16="http://schemas.microsoft.com/office/drawing/2014/main" id="{23BA7F30-9347-4066-BC31-4D476B98515A}"/>
              </a:ext>
            </a:extLst>
          </p:cNvPr>
          <p:cNvSpPr/>
          <p:nvPr/>
        </p:nvSpPr>
        <p:spPr>
          <a:xfrm>
            <a:off x="5577840" y="2759285"/>
            <a:ext cx="518160" cy="7811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84964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FEF439A-1790-4805-9040-A73689CD5DD1}"/>
              </a:ext>
            </a:extLst>
          </p:cNvPr>
          <p:cNvSpPr txBox="1"/>
          <p:nvPr/>
        </p:nvSpPr>
        <p:spPr>
          <a:xfrm>
            <a:off x="332507" y="172506"/>
            <a:ext cx="11629507" cy="646331"/>
          </a:xfrm>
          <a:prstGeom prst="rect">
            <a:avLst/>
          </a:prstGeom>
          <a:noFill/>
        </p:spPr>
        <p:txBody>
          <a:bodyPr wrap="square" rtlCol="0">
            <a:spAutoFit/>
          </a:bodyPr>
          <a:lstStyle/>
          <a:p>
            <a:pPr algn="just"/>
            <a:r>
              <a:rPr lang="en-US" dirty="0"/>
              <a:t>Ahora vamos a programar nuestro Reporte, nos vamos al Formulario que hemos creado con el Nombre de </a:t>
            </a:r>
            <a:r>
              <a:rPr lang="en-US" b="1" dirty="0"/>
              <a:t>ReporteVentas_fechas</a:t>
            </a:r>
            <a:r>
              <a:rPr lang="en-US" dirty="0"/>
              <a:t>, y le damos doble click, alli vamos a crear dos </a:t>
            </a:r>
            <a:r>
              <a:rPr lang="en-US" b="1" dirty="0"/>
              <a:t>variables Publicas</a:t>
            </a:r>
            <a:r>
              <a:rPr lang="en-US" dirty="0"/>
              <a:t>:</a:t>
            </a:r>
            <a:endParaRPr lang="es-ES" dirty="0"/>
          </a:p>
        </p:txBody>
      </p:sp>
      <p:pic>
        <p:nvPicPr>
          <p:cNvPr id="4" name="Imagen 3">
            <a:extLst>
              <a:ext uri="{FF2B5EF4-FFF2-40B4-BE49-F238E27FC236}">
                <a16:creationId xmlns:a16="http://schemas.microsoft.com/office/drawing/2014/main" id="{9844E8C4-41CE-4571-B042-A6710212F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825" y="909467"/>
            <a:ext cx="6672350" cy="3410093"/>
          </a:xfrm>
          <a:prstGeom prst="rect">
            <a:avLst/>
          </a:prstGeom>
        </p:spPr>
      </p:pic>
      <p:pic>
        <p:nvPicPr>
          <p:cNvPr id="6" name="Imagen 5">
            <a:extLst>
              <a:ext uri="{FF2B5EF4-FFF2-40B4-BE49-F238E27FC236}">
                <a16:creationId xmlns:a16="http://schemas.microsoft.com/office/drawing/2014/main" id="{42CFAAC1-27C7-4021-BF32-6FE54292F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389" y="4880732"/>
            <a:ext cx="8221222" cy="1448002"/>
          </a:xfrm>
          <a:prstGeom prst="rect">
            <a:avLst/>
          </a:prstGeom>
        </p:spPr>
      </p:pic>
      <p:sp>
        <p:nvSpPr>
          <p:cNvPr id="7" name="Flecha: hacia abajo 6">
            <a:extLst>
              <a:ext uri="{FF2B5EF4-FFF2-40B4-BE49-F238E27FC236}">
                <a16:creationId xmlns:a16="http://schemas.microsoft.com/office/drawing/2014/main" id="{23E7B01C-87B1-462E-B71F-C3C3E42E1827}"/>
              </a:ext>
            </a:extLst>
          </p:cNvPr>
          <p:cNvSpPr/>
          <p:nvPr/>
        </p:nvSpPr>
        <p:spPr>
          <a:xfrm>
            <a:off x="5822373" y="4528564"/>
            <a:ext cx="437804" cy="2499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26269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67C05B0-D877-45F9-B9DD-75615D2570F4}"/>
              </a:ext>
            </a:extLst>
          </p:cNvPr>
          <p:cNvPicPr>
            <a:picLocks noChangeAspect="1"/>
          </p:cNvPicPr>
          <p:nvPr/>
        </p:nvPicPr>
        <p:blipFill rotWithShape="1">
          <a:blip r:embed="rId2">
            <a:extLst>
              <a:ext uri="{28A0092B-C50C-407E-A947-70E740481C1C}">
                <a14:useLocalDpi xmlns:a14="http://schemas.microsoft.com/office/drawing/2010/main" val="0"/>
              </a:ext>
            </a:extLst>
          </a:blip>
          <a:srcRect b="15195"/>
          <a:stretch/>
        </p:blipFill>
        <p:spPr>
          <a:xfrm>
            <a:off x="1780471" y="883326"/>
            <a:ext cx="7630229" cy="2444834"/>
          </a:xfrm>
          <a:prstGeom prst="rect">
            <a:avLst/>
          </a:prstGeom>
        </p:spPr>
      </p:pic>
      <p:sp>
        <p:nvSpPr>
          <p:cNvPr id="4" name="CuadroTexto 3">
            <a:extLst>
              <a:ext uri="{FF2B5EF4-FFF2-40B4-BE49-F238E27FC236}">
                <a16:creationId xmlns:a16="http://schemas.microsoft.com/office/drawing/2014/main" id="{B26178EF-1FDD-40A6-AD0E-F45CBF0436B7}"/>
              </a:ext>
            </a:extLst>
          </p:cNvPr>
          <p:cNvSpPr txBox="1"/>
          <p:nvPr/>
        </p:nvSpPr>
        <p:spPr>
          <a:xfrm>
            <a:off x="307570" y="199505"/>
            <a:ext cx="11563003" cy="646331"/>
          </a:xfrm>
          <a:prstGeom prst="rect">
            <a:avLst/>
          </a:prstGeom>
          <a:noFill/>
        </p:spPr>
        <p:txBody>
          <a:bodyPr wrap="square" rtlCol="0">
            <a:spAutoFit/>
          </a:bodyPr>
          <a:lstStyle/>
          <a:p>
            <a:pPr algn="just"/>
            <a:r>
              <a:rPr lang="en-US" dirty="0"/>
              <a:t>Aqui lo que Hacemos es crear dos variables globales o </a:t>
            </a:r>
            <a:r>
              <a:rPr lang="en-US" dirty="0">
                <a:solidFill>
                  <a:srgbClr val="0000FF"/>
                </a:solidFill>
              </a:rPr>
              <a:t>publicas</a:t>
            </a:r>
            <a:r>
              <a:rPr lang="en-US" dirty="0"/>
              <a:t>, llamadas </a:t>
            </a:r>
            <a:r>
              <a:rPr lang="en-US" b="1" dirty="0"/>
              <a:t>fechaInicial</a:t>
            </a:r>
            <a:r>
              <a:rPr lang="en-US" dirty="0"/>
              <a:t>, y </a:t>
            </a:r>
            <a:r>
              <a:rPr lang="en-US" b="1" dirty="0"/>
              <a:t>fechafinal</a:t>
            </a:r>
            <a:r>
              <a:rPr lang="en-US" dirty="0"/>
              <a:t> ambas como tipo de datos </a:t>
            </a:r>
            <a:r>
              <a:rPr lang="en-US" b="1" dirty="0">
                <a:solidFill>
                  <a:srgbClr val="0000FF"/>
                </a:solidFill>
              </a:rPr>
              <a:t>Date</a:t>
            </a:r>
            <a:r>
              <a:rPr lang="en-US" dirty="0"/>
              <a:t>, porque almacenaran fechas.</a:t>
            </a:r>
            <a:endParaRPr lang="es-ES" dirty="0"/>
          </a:p>
        </p:txBody>
      </p:sp>
      <p:sp>
        <p:nvSpPr>
          <p:cNvPr id="2" name="TextBox 1">
            <a:extLst>
              <a:ext uri="{FF2B5EF4-FFF2-40B4-BE49-F238E27FC236}">
                <a16:creationId xmlns:a16="http://schemas.microsoft.com/office/drawing/2014/main" id="{0BDE8141-EFFE-4FBF-ACD4-C051D9F39AEF}"/>
              </a:ext>
            </a:extLst>
          </p:cNvPr>
          <p:cNvSpPr txBox="1"/>
          <p:nvPr/>
        </p:nvSpPr>
        <p:spPr>
          <a:xfrm>
            <a:off x="3695701" y="3660428"/>
            <a:ext cx="8353869" cy="2862322"/>
          </a:xfrm>
          <a:prstGeom prst="rect">
            <a:avLst/>
          </a:prstGeom>
          <a:noFill/>
          <a:ln>
            <a:solidFill>
              <a:srgbClr val="C00000"/>
            </a:solidFill>
          </a:ln>
        </p:spPr>
        <p:txBody>
          <a:bodyPr wrap="square">
            <a:spAutoFit/>
          </a:bodyPr>
          <a:lstStyle/>
          <a:p>
            <a:r>
              <a:rPr lang="es-DO" sz="1200" dirty="0">
                <a:solidFill>
                  <a:srgbClr val="0000FF"/>
                </a:solidFill>
                <a:latin typeface="Consolas" panose="020B0609020204030204" pitchFamily="49" charset="0"/>
              </a:rPr>
              <a:t>Public</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Class</a:t>
            </a:r>
            <a:r>
              <a:rPr lang="es-DO" sz="1200" dirty="0">
                <a:solidFill>
                  <a:srgbClr val="000000"/>
                </a:solidFill>
                <a:latin typeface="Consolas" panose="020B0609020204030204" pitchFamily="49" charset="0"/>
              </a:rPr>
              <a:t> </a:t>
            </a:r>
            <a:r>
              <a:rPr lang="es-DO" sz="1200" dirty="0">
                <a:solidFill>
                  <a:srgbClr val="2B91AF"/>
                </a:solidFill>
                <a:latin typeface="Consolas" panose="020B0609020204030204" pitchFamily="49" charset="0"/>
              </a:rPr>
              <a:t>ReporteVentas_fechas</a:t>
            </a:r>
            <a:endParaRPr lang="es-DO" sz="1200" dirty="0">
              <a:solidFill>
                <a:srgbClr val="000000"/>
              </a:solidFill>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Public</a:t>
            </a:r>
            <a:r>
              <a:rPr lang="es-DO" sz="1200" dirty="0">
                <a:solidFill>
                  <a:srgbClr val="000000"/>
                </a:solidFill>
                <a:highlight>
                  <a:srgbClr val="FFFF00"/>
                </a:highlight>
                <a:latin typeface="Consolas" panose="020B0609020204030204" pitchFamily="49" charset="0"/>
              </a:rPr>
              <a:t> fechainicial </a:t>
            </a:r>
            <a:r>
              <a:rPr lang="es-DO" sz="1200" dirty="0">
                <a:solidFill>
                  <a:srgbClr val="0000FF"/>
                </a:solidFill>
                <a:highlight>
                  <a:srgbClr val="FFFF00"/>
                </a:highlight>
                <a:latin typeface="Consolas" panose="020B0609020204030204" pitchFamily="49" charset="0"/>
              </a:rPr>
              <a:t>As</a:t>
            </a:r>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Date</a:t>
            </a:r>
            <a:endParaRPr lang="es-DO" sz="1200" dirty="0">
              <a:solidFill>
                <a:srgbClr val="000000"/>
              </a:solidFill>
              <a:highlight>
                <a:srgbClr val="FFFF00"/>
              </a:highlight>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Public</a:t>
            </a:r>
            <a:r>
              <a:rPr lang="es-DO" sz="1200" dirty="0">
                <a:solidFill>
                  <a:srgbClr val="000000"/>
                </a:solidFill>
                <a:highlight>
                  <a:srgbClr val="FFFF00"/>
                </a:highlight>
                <a:latin typeface="Consolas" panose="020B0609020204030204" pitchFamily="49" charset="0"/>
              </a:rPr>
              <a:t> fechafinal </a:t>
            </a:r>
            <a:r>
              <a:rPr lang="es-DO" sz="1200" dirty="0">
                <a:solidFill>
                  <a:srgbClr val="0000FF"/>
                </a:solidFill>
                <a:highlight>
                  <a:srgbClr val="FFFF00"/>
                </a:highlight>
                <a:latin typeface="Consolas" panose="020B0609020204030204" pitchFamily="49" charset="0"/>
              </a:rPr>
              <a:t>As</a:t>
            </a:r>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Date</a:t>
            </a:r>
            <a:endParaRPr lang="es-DO" sz="1200" dirty="0">
              <a:solidFill>
                <a:srgbClr val="000000"/>
              </a:solidFill>
              <a:highlight>
                <a:srgbClr val="FFFF00"/>
              </a:highlight>
              <a:latin typeface="Consolas" panose="020B0609020204030204" pitchFamily="49" charset="0"/>
            </a:endParaRPr>
          </a:p>
          <a:p>
            <a:r>
              <a:rPr lang="es-DO" sz="1200" dirty="0">
                <a:solidFill>
                  <a:srgbClr val="000000"/>
                </a:solidFill>
                <a:latin typeface="Consolas" panose="020B0609020204030204" pitchFamily="49" charset="0"/>
              </a:rPr>
              <a:t>    </a:t>
            </a:r>
          </a:p>
          <a:p>
            <a:r>
              <a:rPr lang="es-DO" sz="1200" dirty="0">
                <a:solidFill>
                  <a:srgbClr val="0000FF"/>
                </a:solidFill>
                <a:latin typeface="Consolas" panose="020B0609020204030204" pitchFamily="49" charset="0"/>
              </a:rPr>
              <a:t>    Private</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Sub</a:t>
            </a:r>
            <a:r>
              <a:rPr lang="es-DO" sz="1200" dirty="0">
                <a:solidFill>
                  <a:srgbClr val="000000"/>
                </a:solidFill>
                <a:latin typeface="Consolas" panose="020B0609020204030204" pitchFamily="49" charset="0"/>
              </a:rPr>
              <a:t> ReporteVentas_fechas_Load(sender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Object</a:t>
            </a:r>
            <a:r>
              <a:rPr lang="es-DO" sz="1200" dirty="0">
                <a:solidFill>
                  <a:srgbClr val="000000"/>
                </a:solidFill>
                <a:latin typeface="Consolas" panose="020B0609020204030204" pitchFamily="49" charset="0"/>
              </a:rPr>
              <a:t>, e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EventArgs) </a:t>
            </a:r>
            <a:r>
              <a:rPr lang="es-DO" sz="1200" dirty="0">
                <a:solidFill>
                  <a:srgbClr val="0000FF"/>
                </a:solidFill>
                <a:latin typeface="Consolas" panose="020B0609020204030204" pitchFamily="49" charset="0"/>
              </a:rPr>
              <a:t>Handles</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MyBase</a:t>
            </a:r>
            <a:r>
              <a:rPr lang="es-DO" sz="1200" dirty="0">
                <a:solidFill>
                  <a:srgbClr val="000000"/>
                </a:solidFill>
                <a:latin typeface="Consolas" panose="020B0609020204030204" pitchFamily="49" charset="0"/>
              </a:rPr>
              <a:t>.Load</a:t>
            </a:r>
          </a:p>
          <a:p>
            <a:r>
              <a:rPr lang="pt-BR" sz="1200" dirty="0">
                <a:solidFill>
                  <a:srgbClr val="000000"/>
                </a:solidFill>
                <a:latin typeface="Consolas" panose="020B0609020204030204" pitchFamily="49" charset="0"/>
              </a:rPr>
              <a:t>        </a:t>
            </a:r>
            <a:r>
              <a:rPr lang="pt-BR" sz="1200" dirty="0">
                <a:solidFill>
                  <a:srgbClr val="0000FF"/>
                </a:solidFill>
                <a:latin typeface="Consolas" panose="020B0609020204030204" pitchFamily="49" charset="0"/>
              </a:rPr>
              <a:t>Dim</a:t>
            </a:r>
            <a:r>
              <a:rPr lang="pt-BR" sz="1200" dirty="0">
                <a:solidFill>
                  <a:srgbClr val="000000"/>
                </a:solidFill>
                <a:latin typeface="Consolas" panose="020B0609020204030204" pitchFamily="49" charset="0"/>
              </a:rPr>
              <a:t> objReporte </a:t>
            </a:r>
            <a:r>
              <a:rPr lang="pt-BR" sz="1200" dirty="0">
                <a:solidFill>
                  <a:srgbClr val="0000FF"/>
                </a:solidFill>
                <a:latin typeface="Consolas" panose="020B0609020204030204" pitchFamily="49" charset="0"/>
              </a:rPr>
              <a:t>As</a:t>
            </a:r>
            <a:r>
              <a:rPr lang="pt-BR" sz="1200" dirty="0">
                <a:solidFill>
                  <a:srgbClr val="000000"/>
                </a:solidFill>
                <a:latin typeface="Consolas" panose="020B0609020204030204" pitchFamily="49" charset="0"/>
              </a:rPr>
              <a:t> </a:t>
            </a:r>
            <a:r>
              <a:rPr lang="pt-BR" sz="1200" dirty="0">
                <a:solidFill>
                  <a:srgbClr val="0000FF"/>
                </a:solidFill>
                <a:latin typeface="Consolas" panose="020B0609020204030204" pitchFamily="49" charset="0"/>
              </a:rPr>
              <a:t>New</a:t>
            </a:r>
            <a:r>
              <a:rPr lang="pt-BR" sz="1200" dirty="0">
                <a:solidFill>
                  <a:srgbClr val="000000"/>
                </a:solidFill>
                <a:latin typeface="Consolas" panose="020B0609020204030204" pitchFamily="49" charset="0"/>
              </a:rPr>
              <a:t> Reporte_Ventas</a:t>
            </a:r>
          </a:p>
          <a:p>
            <a:endParaRPr lang="es-DO" sz="1200" dirty="0">
              <a:solidFill>
                <a:srgbClr val="000000"/>
              </a:solidFill>
              <a:highlight>
                <a:srgbClr val="FFFF00"/>
              </a:highlight>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objReporte.SetParameterValue(</a:t>
            </a:r>
            <a:r>
              <a:rPr lang="es-DO" sz="1200" dirty="0">
                <a:solidFill>
                  <a:srgbClr val="A31515"/>
                </a:solidFill>
                <a:highlight>
                  <a:srgbClr val="FFFF00"/>
                </a:highlight>
                <a:latin typeface="Consolas" panose="020B0609020204030204" pitchFamily="49" charset="0"/>
              </a:rPr>
              <a:t>"@fecha_inicial"</a:t>
            </a:r>
            <a:r>
              <a:rPr lang="es-DO" sz="1200" dirty="0">
                <a:solidFill>
                  <a:srgbClr val="000000"/>
                </a:solidFill>
                <a:highlight>
                  <a:srgbClr val="FFFF00"/>
                </a:highlight>
                <a:latin typeface="Consolas" panose="020B0609020204030204" pitchFamily="49" charset="0"/>
              </a:rPr>
              <a:t>, fechainicial)</a:t>
            </a:r>
          </a:p>
          <a:p>
            <a:endParaRPr lang="es-DO" sz="1200" dirty="0">
              <a:solidFill>
                <a:srgbClr val="000000"/>
              </a:solidFill>
              <a:highlight>
                <a:srgbClr val="FFFF00"/>
              </a:highlight>
              <a:latin typeface="Consolas" panose="020B0609020204030204" pitchFamily="49" charset="0"/>
            </a:endParaRPr>
          </a:p>
          <a:p>
            <a:r>
              <a:rPr lang="pt-BR" sz="1200" dirty="0">
                <a:solidFill>
                  <a:srgbClr val="000000"/>
                </a:solidFill>
                <a:highlight>
                  <a:srgbClr val="FFFF00"/>
                </a:highlight>
                <a:latin typeface="Consolas" panose="020B0609020204030204" pitchFamily="49" charset="0"/>
              </a:rPr>
              <a:t>        objReporte.SetParameterValue(</a:t>
            </a:r>
            <a:r>
              <a:rPr lang="pt-BR" sz="1200" dirty="0">
                <a:solidFill>
                  <a:srgbClr val="A31515"/>
                </a:solidFill>
                <a:highlight>
                  <a:srgbClr val="FFFF00"/>
                </a:highlight>
                <a:latin typeface="Consolas" panose="020B0609020204030204" pitchFamily="49" charset="0"/>
              </a:rPr>
              <a:t>"@fecha_final"</a:t>
            </a:r>
            <a:r>
              <a:rPr lang="pt-BR" sz="1200" dirty="0">
                <a:solidFill>
                  <a:srgbClr val="000000"/>
                </a:solidFill>
                <a:highlight>
                  <a:srgbClr val="FFFF00"/>
                </a:highlight>
                <a:latin typeface="Consolas" panose="020B0609020204030204" pitchFamily="49" charset="0"/>
              </a:rPr>
              <a:t>, fechafinal)</a:t>
            </a:r>
          </a:p>
          <a:p>
            <a:endParaRPr lang="es-DO" sz="1200" dirty="0">
              <a:solidFill>
                <a:srgbClr val="000000"/>
              </a:solidFill>
              <a:highlight>
                <a:srgbClr val="FFFF00"/>
              </a:highlight>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CrystalReportViewer1.ReportSource = objReporte</a:t>
            </a:r>
          </a:p>
          <a:p>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End</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Sub</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End</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Class</a:t>
            </a:r>
            <a:endParaRPr lang="es-DO" sz="1000" dirty="0"/>
          </a:p>
        </p:txBody>
      </p:sp>
      <p:sp>
        <p:nvSpPr>
          <p:cNvPr id="8" name="TextBox 7">
            <a:extLst>
              <a:ext uri="{FF2B5EF4-FFF2-40B4-BE49-F238E27FC236}">
                <a16:creationId xmlns:a16="http://schemas.microsoft.com/office/drawing/2014/main" id="{BDB6C232-4CA6-437D-B009-39BF11F9850C}"/>
              </a:ext>
            </a:extLst>
          </p:cNvPr>
          <p:cNvSpPr txBox="1"/>
          <p:nvPr/>
        </p:nvSpPr>
        <p:spPr>
          <a:xfrm>
            <a:off x="457199" y="4722257"/>
            <a:ext cx="2400300" cy="369332"/>
          </a:xfrm>
          <a:prstGeom prst="rect">
            <a:avLst/>
          </a:prstGeom>
          <a:noFill/>
        </p:spPr>
        <p:txBody>
          <a:bodyPr wrap="square" rtlCol="0">
            <a:spAutoFit/>
          </a:bodyPr>
          <a:lstStyle/>
          <a:p>
            <a:r>
              <a:rPr lang="en-US" dirty="0"/>
              <a:t>Copiar Codigo:</a:t>
            </a:r>
            <a:endParaRPr lang="es-DO" dirty="0"/>
          </a:p>
        </p:txBody>
      </p:sp>
      <p:sp>
        <p:nvSpPr>
          <p:cNvPr id="9" name="Arrow: Right 8">
            <a:extLst>
              <a:ext uri="{FF2B5EF4-FFF2-40B4-BE49-F238E27FC236}">
                <a16:creationId xmlns:a16="http://schemas.microsoft.com/office/drawing/2014/main" id="{532DC24F-8EB4-485F-8626-72590B06FADF}"/>
              </a:ext>
            </a:extLst>
          </p:cNvPr>
          <p:cNvSpPr/>
          <p:nvPr/>
        </p:nvSpPr>
        <p:spPr>
          <a:xfrm>
            <a:off x="2200275" y="4564023"/>
            <a:ext cx="1228725"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615235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FF1BBFE-7380-420B-A17C-3E109DC83700}"/>
              </a:ext>
            </a:extLst>
          </p:cNvPr>
          <p:cNvSpPr txBox="1"/>
          <p:nvPr/>
        </p:nvSpPr>
        <p:spPr>
          <a:xfrm>
            <a:off x="314498" y="654097"/>
            <a:ext cx="11563003" cy="1754326"/>
          </a:xfrm>
          <a:prstGeom prst="rect">
            <a:avLst/>
          </a:prstGeom>
          <a:noFill/>
        </p:spPr>
        <p:txBody>
          <a:bodyPr wrap="square" rtlCol="0">
            <a:spAutoFit/>
          </a:bodyPr>
          <a:lstStyle/>
          <a:p>
            <a:pPr algn="just"/>
            <a:r>
              <a:rPr lang="en-US" dirty="0"/>
              <a:t>Luego en el Metodo load del Formulario, vamos a crear otra variable llamada </a:t>
            </a:r>
            <a:r>
              <a:rPr lang="en-US" b="1" i="1" dirty="0"/>
              <a:t>objReporte</a:t>
            </a:r>
            <a:r>
              <a:rPr lang="en-US" dirty="0"/>
              <a:t> y la vamos a instanciar con el Archivo de Reporte que Llamamos de Crystal Report llamado </a:t>
            </a:r>
            <a:r>
              <a:rPr lang="en-US" b="1" dirty="0"/>
              <a:t>Reporte_Ventas.</a:t>
            </a:r>
          </a:p>
          <a:p>
            <a:pPr algn="just"/>
            <a:endParaRPr lang="en-US" dirty="0"/>
          </a:p>
          <a:p>
            <a:pPr algn="just"/>
            <a:r>
              <a:rPr lang="en-US" dirty="0"/>
              <a:t>Luego vamos a setear los parámetros que hemos creado en el procedimientos almacenados, y se lo pasamos a nuestro objReporte, seteando los parámetros entre comillas, y luego asignando las variables que van a guardar esos datos cuando el usuario seleccione esas fechas.</a:t>
            </a:r>
            <a:endParaRPr lang="es-ES" dirty="0"/>
          </a:p>
        </p:txBody>
      </p:sp>
      <p:sp>
        <p:nvSpPr>
          <p:cNvPr id="7" name="CuadroTexto 5">
            <a:extLst>
              <a:ext uri="{FF2B5EF4-FFF2-40B4-BE49-F238E27FC236}">
                <a16:creationId xmlns:a16="http://schemas.microsoft.com/office/drawing/2014/main" id="{65554FEA-3B3D-4EF1-964E-AFE0922E3929}"/>
              </a:ext>
            </a:extLst>
          </p:cNvPr>
          <p:cNvSpPr txBox="1"/>
          <p:nvPr/>
        </p:nvSpPr>
        <p:spPr>
          <a:xfrm>
            <a:off x="314498" y="3291114"/>
            <a:ext cx="11563003" cy="646331"/>
          </a:xfrm>
          <a:prstGeom prst="rect">
            <a:avLst/>
          </a:prstGeom>
          <a:noFill/>
        </p:spPr>
        <p:txBody>
          <a:bodyPr wrap="square" rtlCol="0">
            <a:spAutoFit/>
          </a:bodyPr>
          <a:lstStyle/>
          <a:p>
            <a:pPr algn="just"/>
            <a:r>
              <a:rPr lang="en-US" dirty="0"/>
              <a:t>Luego le pasamos ese parametro al </a:t>
            </a:r>
            <a:r>
              <a:rPr lang="en-US" b="1" dirty="0"/>
              <a:t>CrystalReportViewer1.ReportSource</a:t>
            </a:r>
            <a:r>
              <a:rPr lang="en-US" dirty="0"/>
              <a:t>, que es el reporte que Agregamos en el Formulario y es quien recibira los parámetros de = </a:t>
            </a:r>
            <a:r>
              <a:rPr lang="en-US" b="1" dirty="0"/>
              <a:t>objReporte</a:t>
            </a:r>
            <a:r>
              <a:rPr lang="en-US" dirty="0"/>
              <a:t>.</a:t>
            </a:r>
            <a:endParaRPr lang="es-ES" dirty="0"/>
          </a:p>
        </p:txBody>
      </p:sp>
    </p:spTree>
    <p:extLst>
      <p:ext uri="{BB962C8B-B14F-4D97-AF65-F5344CB8AC3E}">
        <p14:creationId xmlns:p14="http://schemas.microsoft.com/office/powerpoint/2010/main" val="2693966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A6380AF-5FE0-4797-919B-22DD52359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701" y="1064646"/>
            <a:ext cx="6879055" cy="1435198"/>
          </a:xfrm>
          <a:prstGeom prst="rect">
            <a:avLst/>
          </a:prstGeom>
        </p:spPr>
      </p:pic>
      <p:sp>
        <p:nvSpPr>
          <p:cNvPr id="4" name="CuadroTexto 3">
            <a:extLst>
              <a:ext uri="{FF2B5EF4-FFF2-40B4-BE49-F238E27FC236}">
                <a16:creationId xmlns:a16="http://schemas.microsoft.com/office/drawing/2014/main" id="{46940A18-63F8-4599-BF98-7B22D7E3D983}"/>
              </a:ext>
            </a:extLst>
          </p:cNvPr>
          <p:cNvSpPr txBox="1"/>
          <p:nvPr/>
        </p:nvSpPr>
        <p:spPr>
          <a:xfrm>
            <a:off x="191193" y="141316"/>
            <a:ext cx="11646131" cy="923330"/>
          </a:xfrm>
          <a:prstGeom prst="rect">
            <a:avLst/>
          </a:prstGeom>
          <a:noFill/>
        </p:spPr>
        <p:txBody>
          <a:bodyPr wrap="square" rtlCol="0">
            <a:spAutoFit/>
          </a:bodyPr>
          <a:lstStyle/>
          <a:p>
            <a:r>
              <a:rPr lang="en-US" dirty="0"/>
              <a:t>En el fomulario 1, que teniamos los datos de fechas y el </a:t>
            </a:r>
            <a:r>
              <a:rPr lang="en-US" b="1" dirty="0"/>
              <a:t>Boton</a:t>
            </a:r>
            <a:r>
              <a:rPr lang="en-US" dirty="0"/>
              <a:t>, vamos alla y le daremos doble click al boton, y alli vamos a crear dos variables, y Asignar los valores de los dtpFecha_Inicial y final, con la conversion de datos que recibe que son Date, y la pasamos con CDate(dtpFecha_Inicial.value.Date.ToString) y lo mismo para la final.</a:t>
            </a:r>
            <a:endParaRPr lang="es-ES" dirty="0"/>
          </a:p>
        </p:txBody>
      </p:sp>
      <p:sp>
        <p:nvSpPr>
          <p:cNvPr id="9" name="CuadroTexto 8">
            <a:extLst>
              <a:ext uri="{FF2B5EF4-FFF2-40B4-BE49-F238E27FC236}">
                <a16:creationId xmlns:a16="http://schemas.microsoft.com/office/drawing/2014/main" id="{D37F9730-502D-49FA-AED8-F999B45A6E1B}"/>
              </a:ext>
            </a:extLst>
          </p:cNvPr>
          <p:cNvSpPr txBox="1"/>
          <p:nvPr/>
        </p:nvSpPr>
        <p:spPr>
          <a:xfrm>
            <a:off x="8136082" y="2877382"/>
            <a:ext cx="3701242" cy="3139321"/>
          </a:xfrm>
          <a:prstGeom prst="rect">
            <a:avLst/>
          </a:prstGeom>
          <a:noFill/>
        </p:spPr>
        <p:txBody>
          <a:bodyPr wrap="square" rtlCol="0">
            <a:spAutoFit/>
          </a:bodyPr>
          <a:lstStyle/>
          <a:p>
            <a:pPr algn="just"/>
            <a:r>
              <a:rPr lang="en-US" dirty="0"/>
              <a:t>En el Formulario como dije le damos al boton doble click para Activar su evento click, agremos las variables como vemos, y luego en el Formulario le damos doble click tambien para Activar su evento_load, de carga, y alli centramos el mismo Formulario para que cuando ejecutamos salga en el centro de la pantalla. Con el comando </a:t>
            </a:r>
            <a:r>
              <a:rPr lang="en-US" b="1" dirty="0"/>
              <a:t>Me.CenterToScreem()</a:t>
            </a:r>
            <a:endParaRPr lang="es-ES" b="1" dirty="0"/>
          </a:p>
        </p:txBody>
      </p:sp>
      <p:sp>
        <p:nvSpPr>
          <p:cNvPr id="10" name="CuadroTexto 9">
            <a:extLst>
              <a:ext uri="{FF2B5EF4-FFF2-40B4-BE49-F238E27FC236}">
                <a16:creationId xmlns:a16="http://schemas.microsoft.com/office/drawing/2014/main" id="{C69F6676-4421-49DF-8441-801FE7D18845}"/>
              </a:ext>
            </a:extLst>
          </p:cNvPr>
          <p:cNvSpPr txBox="1"/>
          <p:nvPr/>
        </p:nvSpPr>
        <p:spPr>
          <a:xfrm>
            <a:off x="782135" y="2967998"/>
            <a:ext cx="6879055" cy="3339376"/>
          </a:xfrm>
          <a:prstGeom prst="rect">
            <a:avLst/>
          </a:prstGeom>
          <a:noFill/>
          <a:ln>
            <a:solidFill>
              <a:srgbClr val="0000FF"/>
            </a:solidFill>
          </a:ln>
        </p:spPr>
        <p:txBody>
          <a:bodyPr wrap="square">
            <a:spAutoFit/>
          </a:bodyPr>
          <a:lstStyle/>
          <a:p>
            <a:r>
              <a:rPr lang="es-ES" sz="1100" dirty="0">
                <a:solidFill>
                  <a:srgbClr val="0000FF"/>
                </a:solidFill>
                <a:latin typeface="Consolas" panose="020B0609020204030204" pitchFamily="49" charset="0"/>
              </a:rPr>
              <a:t>Public</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Class</a:t>
            </a:r>
            <a:r>
              <a:rPr lang="es-ES" sz="1100" dirty="0">
                <a:solidFill>
                  <a:srgbClr val="000000"/>
                </a:solidFill>
                <a:latin typeface="Consolas" panose="020B0609020204030204" pitchFamily="49" charset="0"/>
              </a:rPr>
              <a:t> </a:t>
            </a:r>
            <a:r>
              <a:rPr lang="es-ES" sz="1100" dirty="0">
                <a:solidFill>
                  <a:srgbClr val="2B91AF"/>
                </a:solidFill>
                <a:latin typeface="Consolas" panose="020B0609020204030204" pitchFamily="49" charset="0"/>
              </a:rPr>
              <a:t>Form1</a:t>
            </a:r>
            <a:endParaRPr lang="es-ES"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Private</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Sub</a:t>
            </a:r>
            <a:r>
              <a:rPr lang="es-ES" sz="1100" dirty="0">
                <a:solidFill>
                  <a:srgbClr val="000000"/>
                </a:solidFill>
                <a:latin typeface="Consolas" panose="020B0609020204030204" pitchFamily="49" charset="0"/>
              </a:rPr>
              <a:t> btnVer_Click(sender </a:t>
            </a:r>
            <a:r>
              <a:rPr lang="es-ES" sz="1100" dirty="0">
                <a:solidFill>
                  <a:srgbClr val="0000FF"/>
                </a:solidFill>
                <a:latin typeface="Consolas" panose="020B0609020204030204" pitchFamily="49" charset="0"/>
              </a:rPr>
              <a:t>As</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Object</a:t>
            </a:r>
            <a:r>
              <a:rPr lang="es-ES" sz="1100" dirty="0">
                <a:solidFill>
                  <a:srgbClr val="000000"/>
                </a:solidFill>
                <a:latin typeface="Consolas" panose="020B0609020204030204" pitchFamily="49" charset="0"/>
              </a:rPr>
              <a:t>, e </a:t>
            </a:r>
            <a:r>
              <a:rPr lang="es-ES" sz="1100" dirty="0">
                <a:solidFill>
                  <a:srgbClr val="0000FF"/>
                </a:solidFill>
                <a:latin typeface="Consolas" panose="020B0609020204030204" pitchFamily="49" charset="0"/>
              </a:rPr>
              <a:t>As</a:t>
            </a:r>
            <a:r>
              <a:rPr lang="es-ES" sz="1100" dirty="0">
                <a:solidFill>
                  <a:srgbClr val="000000"/>
                </a:solidFill>
                <a:latin typeface="Consolas" panose="020B0609020204030204" pitchFamily="49" charset="0"/>
              </a:rPr>
              <a:t> EventArgs) </a:t>
            </a:r>
            <a:r>
              <a:rPr lang="es-ES" sz="1100" dirty="0">
                <a:solidFill>
                  <a:srgbClr val="0000FF"/>
                </a:solidFill>
                <a:latin typeface="Consolas" panose="020B0609020204030204" pitchFamily="49" charset="0"/>
              </a:rPr>
              <a:t>Handles</a:t>
            </a:r>
            <a:r>
              <a:rPr lang="es-ES" sz="1100" dirty="0">
                <a:solidFill>
                  <a:srgbClr val="000000"/>
                </a:solidFill>
                <a:latin typeface="Consolas" panose="020B0609020204030204" pitchFamily="49" charset="0"/>
              </a:rPr>
              <a:t> btnVer.Click</a:t>
            </a:r>
          </a:p>
          <a:p>
            <a:endParaRPr lang="es-DO" sz="1800" dirty="0">
              <a:solidFill>
                <a:srgbClr val="000000"/>
              </a:solidFill>
              <a:highlight>
                <a:srgbClr val="FFFF00"/>
              </a:highlight>
              <a:latin typeface="Consolas" panose="020B0609020204030204" pitchFamily="49" charset="0"/>
            </a:endParaRPr>
          </a:p>
          <a:p>
            <a:r>
              <a:rPr lang="pt-BR" sz="1050" dirty="0">
                <a:solidFill>
                  <a:srgbClr val="000000"/>
                </a:solidFill>
                <a:highlight>
                  <a:srgbClr val="FFFF00"/>
                </a:highlight>
                <a:latin typeface="Consolas" panose="020B0609020204030204" pitchFamily="49" charset="0"/>
              </a:rPr>
              <a:t>        </a:t>
            </a:r>
            <a:r>
              <a:rPr lang="pt-BR" sz="1050" dirty="0">
                <a:solidFill>
                  <a:srgbClr val="0000FF"/>
                </a:solidFill>
                <a:highlight>
                  <a:srgbClr val="FFFF00"/>
                </a:highlight>
                <a:latin typeface="Consolas" panose="020B0609020204030204" pitchFamily="49" charset="0"/>
              </a:rPr>
              <a:t>Dim</a:t>
            </a:r>
            <a:r>
              <a:rPr lang="pt-BR" sz="1050" dirty="0">
                <a:solidFill>
                  <a:srgbClr val="000000"/>
                </a:solidFill>
                <a:highlight>
                  <a:srgbClr val="FFFF00"/>
                </a:highlight>
                <a:latin typeface="Consolas" panose="020B0609020204030204" pitchFamily="49" charset="0"/>
              </a:rPr>
              <a:t> fechainicio </a:t>
            </a:r>
            <a:r>
              <a:rPr lang="pt-BR" sz="1050" dirty="0">
                <a:solidFill>
                  <a:srgbClr val="0000FF"/>
                </a:solidFill>
                <a:highlight>
                  <a:srgbClr val="FFFF00"/>
                </a:highlight>
                <a:latin typeface="Consolas" panose="020B0609020204030204" pitchFamily="49" charset="0"/>
              </a:rPr>
              <a:t>As</a:t>
            </a:r>
            <a:r>
              <a:rPr lang="pt-BR" sz="1050" dirty="0">
                <a:solidFill>
                  <a:srgbClr val="000000"/>
                </a:solidFill>
                <a:highlight>
                  <a:srgbClr val="FFFF00"/>
                </a:highlight>
                <a:latin typeface="Consolas" panose="020B0609020204030204" pitchFamily="49" charset="0"/>
              </a:rPr>
              <a:t> </a:t>
            </a:r>
            <a:r>
              <a:rPr lang="pt-BR" sz="1050" dirty="0">
                <a:solidFill>
                  <a:srgbClr val="0000FF"/>
                </a:solidFill>
                <a:highlight>
                  <a:srgbClr val="FFFF00"/>
                </a:highlight>
                <a:latin typeface="Consolas" panose="020B0609020204030204" pitchFamily="49" charset="0"/>
              </a:rPr>
              <a:t>Date</a:t>
            </a:r>
            <a:r>
              <a:rPr lang="pt-BR" sz="1050" dirty="0">
                <a:solidFill>
                  <a:srgbClr val="000000"/>
                </a:solidFill>
                <a:highlight>
                  <a:srgbClr val="FFFF00"/>
                </a:highlight>
                <a:latin typeface="Consolas" panose="020B0609020204030204" pitchFamily="49" charset="0"/>
              </a:rPr>
              <a:t> = </a:t>
            </a:r>
            <a:r>
              <a:rPr lang="pt-BR" sz="1050" dirty="0">
                <a:solidFill>
                  <a:srgbClr val="0000FF"/>
                </a:solidFill>
                <a:highlight>
                  <a:srgbClr val="FFFF00"/>
                </a:highlight>
                <a:latin typeface="Consolas" panose="020B0609020204030204" pitchFamily="49" charset="0"/>
              </a:rPr>
              <a:t>CDate</a:t>
            </a:r>
            <a:r>
              <a:rPr lang="pt-BR" sz="1050" dirty="0">
                <a:solidFill>
                  <a:srgbClr val="000000"/>
                </a:solidFill>
                <a:highlight>
                  <a:srgbClr val="FFFF00"/>
                </a:highlight>
                <a:latin typeface="Consolas" panose="020B0609020204030204" pitchFamily="49" charset="0"/>
              </a:rPr>
              <a:t>(dtpFecha_Inicial.Value.ToString())</a:t>
            </a:r>
          </a:p>
          <a:p>
            <a:endParaRPr lang="es-DO" sz="1050" dirty="0">
              <a:solidFill>
                <a:srgbClr val="000000"/>
              </a:solidFill>
              <a:highlight>
                <a:srgbClr val="FFFF00"/>
              </a:highlight>
              <a:latin typeface="Consolas" panose="020B0609020204030204" pitchFamily="49" charset="0"/>
            </a:endParaRPr>
          </a:p>
          <a:p>
            <a:r>
              <a:rPr lang="es-DO" sz="1050" dirty="0">
                <a:solidFill>
                  <a:srgbClr val="000000"/>
                </a:solidFill>
                <a:highlight>
                  <a:srgbClr val="FFFF00"/>
                </a:highlight>
                <a:latin typeface="Consolas" panose="020B0609020204030204" pitchFamily="49" charset="0"/>
              </a:rPr>
              <a:t>        </a:t>
            </a:r>
            <a:r>
              <a:rPr lang="es-DO" sz="1050" dirty="0">
                <a:solidFill>
                  <a:srgbClr val="0000FF"/>
                </a:solidFill>
                <a:highlight>
                  <a:srgbClr val="FFFF00"/>
                </a:highlight>
                <a:latin typeface="Consolas" panose="020B0609020204030204" pitchFamily="49" charset="0"/>
              </a:rPr>
              <a:t>Dim</a:t>
            </a:r>
            <a:r>
              <a:rPr lang="es-DO" sz="1050" dirty="0">
                <a:solidFill>
                  <a:srgbClr val="000000"/>
                </a:solidFill>
                <a:highlight>
                  <a:srgbClr val="FFFF00"/>
                </a:highlight>
                <a:latin typeface="Consolas" panose="020B0609020204030204" pitchFamily="49" charset="0"/>
              </a:rPr>
              <a:t> fechafin </a:t>
            </a:r>
            <a:r>
              <a:rPr lang="es-DO" sz="1050" dirty="0">
                <a:solidFill>
                  <a:srgbClr val="0000FF"/>
                </a:solidFill>
                <a:highlight>
                  <a:srgbClr val="FFFF00"/>
                </a:highlight>
                <a:latin typeface="Consolas" panose="020B0609020204030204" pitchFamily="49" charset="0"/>
              </a:rPr>
              <a:t>As</a:t>
            </a:r>
            <a:r>
              <a:rPr lang="es-DO" sz="1050" dirty="0">
                <a:solidFill>
                  <a:srgbClr val="000000"/>
                </a:solidFill>
                <a:highlight>
                  <a:srgbClr val="FFFF00"/>
                </a:highlight>
                <a:latin typeface="Consolas" panose="020B0609020204030204" pitchFamily="49" charset="0"/>
              </a:rPr>
              <a:t> </a:t>
            </a:r>
            <a:r>
              <a:rPr lang="es-DO" sz="1050" dirty="0">
                <a:solidFill>
                  <a:srgbClr val="0000FF"/>
                </a:solidFill>
                <a:highlight>
                  <a:srgbClr val="FFFF00"/>
                </a:highlight>
                <a:latin typeface="Consolas" panose="020B0609020204030204" pitchFamily="49" charset="0"/>
              </a:rPr>
              <a:t>Date</a:t>
            </a:r>
            <a:r>
              <a:rPr lang="es-DO" sz="1050" dirty="0">
                <a:solidFill>
                  <a:srgbClr val="000000"/>
                </a:solidFill>
                <a:highlight>
                  <a:srgbClr val="FFFF00"/>
                </a:highlight>
                <a:latin typeface="Consolas" panose="020B0609020204030204" pitchFamily="49" charset="0"/>
              </a:rPr>
              <a:t> = </a:t>
            </a:r>
            <a:r>
              <a:rPr lang="es-DO" sz="1050" dirty="0">
                <a:solidFill>
                  <a:srgbClr val="0000FF"/>
                </a:solidFill>
                <a:highlight>
                  <a:srgbClr val="FFFF00"/>
                </a:highlight>
                <a:latin typeface="Consolas" panose="020B0609020204030204" pitchFamily="49" charset="0"/>
              </a:rPr>
              <a:t>CDate</a:t>
            </a:r>
            <a:r>
              <a:rPr lang="es-DO" sz="1050" dirty="0">
                <a:solidFill>
                  <a:srgbClr val="000000"/>
                </a:solidFill>
                <a:highlight>
                  <a:srgbClr val="FFFF00"/>
                </a:highlight>
                <a:latin typeface="Consolas" panose="020B0609020204030204" pitchFamily="49" charset="0"/>
              </a:rPr>
              <a:t>(dtpFecha_Final.Value.Date.ToString())</a:t>
            </a:r>
          </a:p>
          <a:p>
            <a:endParaRPr lang="es-DO" sz="1050" dirty="0">
              <a:solidFill>
                <a:srgbClr val="000000"/>
              </a:solidFill>
              <a:highlight>
                <a:srgbClr val="FFFF00"/>
              </a:highlight>
              <a:latin typeface="Consolas" panose="020B0609020204030204" pitchFamily="49" charset="0"/>
            </a:endParaRPr>
          </a:p>
          <a:p>
            <a:r>
              <a:rPr lang="pt-BR" sz="1050" dirty="0">
                <a:solidFill>
                  <a:srgbClr val="000000"/>
                </a:solidFill>
                <a:highlight>
                  <a:srgbClr val="FFFF00"/>
                </a:highlight>
                <a:latin typeface="Consolas" panose="020B0609020204030204" pitchFamily="49" charset="0"/>
              </a:rPr>
              <a:t>        </a:t>
            </a:r>
            <a:r>
              <a:rPr lang="pt-BR" sz="1050" dirty="0">
                <a:solidFill>
                  <a:srgbClr val="0000FF"/>
                </a:solidFill>
                <a:highlight>
                  <a:srgbClr val="FFFF00"/>
                </a:highlight>
                <a:latin typeface="Consolas" panose="020B0609020204030204" pitchFamily="49" charset="0"/>
              </a:rPr>
              <a:t>Dim</a:t>
            </a:r>
            <a:r>
              <a:rPr lang="pt-BR" sz="1050" dirty="0">
                <a:solidFill>
                  <a:srgbClr val="000000"/>
                </a:solidFill>
                <a:highlight>
                  <a:srgbClr val="FFFF00"/>
                </a:highlight>
                <a:latin typeface="Consolas" panose="020B0609020204030204" pitchFamily="49" charset="0"/>
              </a:rPr>
              <a:t> ReporteVentas_fechas </a:t>
            </a:r>
            <a:r>
              <a:rPr lang="pt-BR" sz="1050" dirty="0">
                <a:solidFill>
                  <a:srgbClr val="0000FF"/>
                </a:solidFill>
                <a:highlight>
                  <a:srgbClr val="FFFF00"/>
                </a:highlight>
                <a:latin typeface="Consolas" panose="020B0609020204030204" pitchFamily="49" charset="0"/>
              </a:rPr>
              <a:t>As</a:t>
            </a:r>
            <a:r>
              <a:rPr lang="pt-BR" sz="1050" dirty="0">
                <a:solidFill>
                  <a:srgbClr val="000000"/>
                </a:solidFill>
                <a:highlight>
                  <a:srgbClr val="FFFF00"/>
                </a:highlight>
                <a:latin typeface="Consolas" panose="020B0609020204030204" pitchFamily="49" charset="0"/>
              </a:rPr>
              <a:t> </a:t>
            </a:r>
            <a:r>
              <a:rPr lang="pt-BR" sz="1050" dirty="0">
                <a:solidFill>
                  <a:srgbClr val="0000FF"/>
                </a:solidFill>
                <a:highlight>
                  <a:srgbClr val="FFFF00"/>
                </a:highlight>
                <a:latin typeface="Consolas" panose="020B0609020204030204" pitchFamily="49" charset="0"/>
              </a:rPr>
              <a:t>New</a:t>
            </a:r>
            <a:r>
              <a:rPr lang="pt-BR" sz="1050" dirty="0">
                <a:solidFill>
                  <a:srgbClr val="000000"/>
                </a:solidFill>
                <a:highlight>
                  <a:srgbClr val="FFFF00"/>
                </a:highlight>
                <a:latin typeface="Consolas" panose="020B0609020204030204" pitchFamily="49" charset="0"/>
              </a:rPr>
              <a:t> ReporteVentas_fechas</a:t>
            </a:r>
          </a:p>
          <a:p>
            <a:endParaRPr lang="es-DO" sz="1050" dirty="0">
              <a:solidFill>
                <a:srgbClr val="000000"/>
              </a:solidFill>
              <a:highlight>
                <a:srgbClr val="FFFF00"/>
              </a:highlight>
              <a:latin typeface="Consolas" panose="020B0609020204030204" pitchFamily="49" charset="0"/>
            </a:endParaRPr>
          </a:p>
          <a:p>
            <a:r>
              <a:rPr lang="es-DO" sz="1050" dirty="0">
                <a:solidFill>
                  <a:srgbClr val="000000"/>
                </a:solidFill>
                <a:highlight>
                  <a:srgbClr val="FFFF00"/>
                </a:highlight>
                <a:latin typeface="Consolas" panose="020B0609020204030204" pitchFamily="49" charset="0"/>
              </a:rPr>
              <a:t>        ReporteVentas_fechas.fechainicial = fechainicio</a:t>
            </a:r>
          </a:p>
          <a:p>
            <a:r>
              <a:rPr lang="es-DO" sz="1050" dirty="0">
                <a:solidFill>
                  <a:srgbClr val="000000"/>
                </a:solidFill>
                <a:highlight>
                  <a:srgbClr val="FFFF00"/>
                </a:highlight>
                <a:latin typeface="Consolas" panose="020B0609020204030204" pitchFamily="49" charset="0"/>
              </a:rPr>
              <a:t>        ReporteVentas_fechas.fechafinal = fechafin</a:t>
            </a:r>
          </a:p>
          <a:p>
            <a:endParaRPr lang="es-DO" sz="1050" dirty="0">
              <a:solidFill>
                <a:srgbClr val="000000"/>
              </a:solidFill>
              <a:highlight>
                <a:srgbClr val="FFFF00"/>
              </a:highlight>
              <a:latin typeface="Consolas" panose="020B0609020204030204" pitchFamily="49" charset="0"/>
            </a:endParaRPr>
          </a:p>
          <a:p>
            <a:r>
              <a:rPr lang="es-DO" sz="1050" dirty="0">
                <a:solidFill>
                  <a:srgbClr val="000000"/>
                </a:solidFill>
                <a:highlight>
                  <a:srgbClr val="FFFF00"/>
                </a:highlight>
                <a:latin typeface="Consolas" panose="020B0609020204030204" pitchFamily="49" charset="0"/>
              </a:rPr>
              <a:t>        ReporteVentas_fechas.ShowDialog()</a:t>
            </a:r>
            <a:endParaRPr lang="es-ES" sz="700" dirty="0">
              <a:solidFill>
                <a:srgbClr val="000000"/>
              </a:solidFill>
              <a:highlight>
                <a:srgbClr val="FFFF00"/>
              </a:highlight>
              <a:latin typeface="Consolas" panose="020B0609020204030204" pitchFamily="49" charset="0"/>
            </a:endParaRPr>
          </a:p>
          <a:p>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End</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Sub</a:t>
            </a:r>
            <a:endParaRPr lang="es-ES" sz="1100" dirty="0">
              <a:solidFill>
                <a:srgbClr val="000000"/>
              </a:solidFill>
              <a:latin typeface="Consolas" panose="020B0609020204030204" pitchFamily="49" charset="0"/>
            </a:endParaRPr>
          </a:p>
          <a:p>
            <a:endParaRPr lang="es-E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Sub</a:t>
            </a:r>
            <a:r>
              <a:rPr lang="en-US" sz="1100" dirty="0">
                <a:solidFill>
                  <a:srgbClr val="000000"/>
                </a:solidFill>
                <a:latin typeface="Consolas" panose="020B0609020204030204" pitchFamily="49" charset="0"/>
              </a:rPr>
              <a:t> Form1_Load(sender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Object</a:t>
            </a:r>
            <a:r>
              <a:rPr lang="en-US" sz="1100" dirty="0">
                <a:solidFill>
                  <a:srgbClr val="000000"/>
                </a:solidFill>
                <a:latin typeface="Consolas" panose="020B0609020204030204" pitchFamily="49" charset="0"/>
              </a:rPr>
              <a:t>, e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EventArgs) </a:t>
            </a:r>
            <a:r>
              <a:rPr lang="en-US" sz="1100" dirty="0">
                <a:solidFill>
                  <a:srgbClr val="0000FF"/>
                </a:solidFill>
                <a:latin typeface="Consolas" panose="020B0609020204030204" pitchFamily="49" charset="0"/>
              </a:rPr>
              <a:t>Handles</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MyBase</a:t>
            </a:r>
            <a:r>
              <a:rPr lang="en-US" sz="1100" dirty="0">
                <a:solidFill>
                  <a:srgbClr val="000000"/>
                </a:solidFill>
                <a:latin typeface="Consolas" panose="020B0609020204030204" pitchFamily="49" charset="0"/>
              </a:rPr>
              <a:t>.Load</a:t>
            </a:r>
          </a:p>
          <a:p>
            <a:r>
              <a:rPr lang="es-ES" sz="1100" dirty="0">
                <a:solidFill>
                  <a:srgbClr val="000000"/>
                </a:solidFill>
                <a:highlight>
                  <a:srgbClr val="FFFF00"/>
                </a:highlight>
                <a:latin typeface="Consolas" panose="020B0609020204030204" pitchFamily="49" charset="0"/>
              </a:rPr>
              <a:t>        </a:t>
            </a:r>
            <a:r>
              <a:rPr lang="es-ES" sz="1100" dirty="0">
                <a:solidFill>
                  <a:srgbClr val="0000FF"/>
                </a:solidFill>
                <a:highlight>
                  <a:srgbClr val="FFFF00"/>
                </a:highlight>
                <a:latin typeface="Consolas" panose="020B0609020204030204" pitchFamily="49" charset="0"/>
              </a:rPr>
              <a:t>Me</a:t>
            </a:r>
            <a:r>
              <a:rPr lang="es-ES" sz="1100" dirty="0">
                <a:solidFill>
                  <a:srgbClr val="000000"/>
                </a:solidFill>
                <a:highlight>
                  <a:srgbClr val="FFFF00"/>
                </a:highlight>
                <a:latin typeface="Consolas" panose="020B0609020204030204" pitchFamily="49" charset="0"/>
              </a:rPr>
              <a:t>.CenterToScreen()</a:t>
            </a:r>
          </a:p>
          <a:p>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End</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Sub</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End</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Class</a:t>
            </a:r>
            <a:endParaRPr lang="es-ES" sz="1100" dirty="0">
              <a:solidFill>
                <a:srgbClr val="000000"/>
              </a:solidFill>
              <a:latin typeface="Consolas" panose="020B0609020204030204" pitchFamily="49" charset="0"/>
            </a:endParaRPr>
          </a:p>
        </p:txBody>
      </p:sp>
      <p:cxnSp>
        <p:nvCxnSpPr>
          <p:cNvPr id="5" name="Conector recto de flecha 4">
            <a:extLst>
              <a:ext uri="{FF2B5EF4-FFF2-40B4-BE49-F238E27FC236}">
                <a16:creationId xmlns:a16="http://schemas.microsoft.com/office/drawing/2014/main" id="{EAECDDE4-C5D2-44A5-8CFD-08CD128C2ADC}"/>
              </a:ext>
            </a:extLst>
          </p:cNvPr>
          <p:cNvCxnSpPr/>
          <p:nvPr/>
        </p:nvCxnSpPr>
        <p:spPr>
          <a:xfrm>
            <a:off x="9111049" y="1721708"/>
            <a:ext cx="1342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FE1E10E8-1ED7-424E-A9A9-03C68D79FCD1}"/>
              </a:ext>
            </a:extLst>
          </p:cNvPr>
          <p:cNvSpPr txBox="1"/>
          <p:nvPr/>
        </p:nvSpPr>
        <p:spPr>
          <a:xfrm>
            <a:off x="10478530" y="1573427"/>
            <a:ext cx="1358794" cy="369332"/>
          </a:xfrm>
          <a:prstGeom prst="rect">
            <a:avLst/>
          </a:prstGeom>
          <a:noFill/>
        </p:spPr>
        <p:txBody>
          <a:bodyPr wrap="square" rtlCol="0">
            <a:spAutoFit/>
          </a:bodyPr>
          <a:lstStyle/>
          <a:p>
            <a:r>
              <a:rPr lang="en-US" dirty="0"/>
              <a:t>Doble clic</a:t>
            </a:r>
            <a:endParaRPr lang="es-ES" dirty="0"/>
          </a:p>
        </p:txBody>
      </p:sp>
      <p:cxnSp>
        <p:nvCxnSpPr>
          <p:cNvPr id="8" name="Conector recto de flecha 7">
            <a:extLst>
              <a:ext uri="{FF2B5EF4-FFF2-40B4-BE49-F238E27FC236}">
                <a16:creationId xmlns:a16="http://schemas.microsoft.com/office/drawing/2014/main" id="{286FAEDA-2C08-48A7-B571-62D22A5AC3D1}"/>
              </a:ext>
            </a:extLst>
          </p:cNvPr>
          <p:cNvCxnSpPr>
            <a:cxnSpLocks/>
          </p:cNvCxnSpPr>
          <p:nvPr/>
        </p:nvCxnSpPr>
        <p:spPr>
          <a:xfrm flipH="1">
            <a:off x="6614984" y="1861751"/>
            <a:ext cx="3937686" cy="92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17CE69A8-9700-44D0-BF91-DA49A87423E3}"/>
              </a:ext>
            </a:extLst>
          </p:cNvPr>
          <p:cNvSpPr txBox="1"/>
          <p:nvPr/>
        </p:nvSpPr>
        <p:spPr>
          <a:xfrm>
            <a:off x="4407243" y="2549255"/>
            <a:ext cx="2604991" cy="369332"/>
          </a:xfrm>
          <a:prstGeom prst="rect">
            <a:avLst/>
          </a:prstGeom>
          <a:noFill/>
        </p:spPr>
        <p:txBody>
          <a:bodyPr wrap="square" rtlCol="0">
            <a:spAutoFit/>
          </a:bodyPr>
          <a:lstStyle/>
          <a:p>
            <a:r>
              <a:rPr lang="en-US" dirty="0"/>
              <a:t>Pegar Codigo amarillo</a:t>
            </a:r>
            <a:endParaRPr lang="es-ES" dirty="0"/>
          </a:p>
        </p:txBody>
      </p:sp>
      <p:cxnSp>
        <p:nvCxnSpPr>
          <p:cNvPr id="14" name="Conector recto de flecha 13">
            <a:extLst>
              <a:ext uri="{FF2B5EF4-FFF2-40B4-BE49-F238E27FC236}">
                <a16:creationId xmlns:a16="http://schemas.microsoft.com/office/drawing/2014/main" id="{A5825B2F-A5B6-4735-81E1-2112C03091A6}"/>
              </a:ext>
            </a:extLst>
          </p:cNvPr>
          <p:cNvCxnSpPr>
            <a:cxnSpLocks/>
          </p:cNvCxnSpPr>
          <p:nvPr/>
        </p:nvCxnSpPr>
        <p:spPr>
          <a:xfrm flipH="1">
            <a:off x="453081" y="1573427"/>
            <a:ext cx="2356620" cy="288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36EB2B28-EF2E-4F3C-B744-8950E688584F}"/>
              </a:ext>
            </a:extLst>
          </p:cNvPr>
          <p:cNvCxnSpPr>
            <a:cxnSpLocks/>
          </p:cNvCxnSpPr>
          <p:nvPr/>
        </p:nvCxnSpPr>
        <p:spPr>
          <a:xfrm flipH="1">
            <a:off x="288324" y="1861751"/>
            <a:ext cx="222422" cy="4154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34142EC0-48AF-46C3-B880-A746B07AA658}"/>
              </a:ext>
            </a:extLst>
          </p:cNvPr>
          <p:cNvCxnSpPr/>
          <p:nvPr/>
        </p:nvCxnSpPr>
        <p:spPr>
          <a:xfrm flipV="1">
            <a:off x="288324" y="5758249"/>
            <a:ext cx="807308" cy="258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C433326D-4E34-4DB5-A0FD-D247A28B15EE}"/>
              </a:ext>
            </a:extLst>
          </p:cNvPr>
          <p:cNvSpPr txBox="1"/>
          <p:nvPr/>
        </p:nvSpPr>
        <p:spPr>
          <a:xfrm>
            <a:off x="905633" y="1801561"/>
            <a:ext cx="1358794" cy="646331"/>
          </a:xfrm>
          <a:prstGeom prst="rect">
            <a:avLst/>
          </a:prstGeom>
          <a:noFill/>
        </p:spPr>
        <p:txBody>
          <a:bodyPr wrap="square" rtlCol="0">
            <a:spAutoFit/>
          </a:bodyPr>
          <a:lstStyle/>
          <a:p>
            <a:r>
              <a:rPr lang="en-US" dirty="0"/>
              <a:t>Doble clic al formulario</a:t>
            </a:r>
            <a:endParaRPr lang="es-ES" dirty="0"/>
          </a:p>
        </p:txBody>
      </p:sp>
      <p:sp>
        <p:nvSpPr>
          <p:cNvPr id="23" name="CuadroTexto 22">
            <a:extLst>
              <a:ext uri="{FF2B5EF4-FFF2-40B4-BE49-F238E27FC236}">
                <a16:creationId xmlns:a16="http://schemas.microsoft.com/office/drawing/2014/main" id="{59701CD0-A9B1-4049-9191-4247672DCF1F}"/>
              </a:ext>
            </a:extLst>
          </p:cNvPr>
          <p:cNvSpPr txBox="1"/>
          <p:nvPr/>
        </p:nvSpPr>
        <p:spPr>
          <a:xfrm>
            <a:off x="191193" y="6495284"/>
            <a:ext cx="2604991" cy="369332"/>
          </a:xfrm>
          <a:prstGeom prst="rect">
            <a:avLst/>
          </a:prstGeom>
          <a:noFill/>
        </p:spPr>
        <p:txBody>
          <a:bodyPr wrap="square" rtlCol="0">
            <a:spAutoFit/>
          </a:bodyPr>
          <a:lstStyle/>
          <a:p>
            <a:r>
              <a:rPr lang="en-US" dirty="0"/>
              <a:t>Pegar Codigo amarillo</a:t>
            </a:r>
            <a:endParaRPr lang="es-ES" dirty="0"/>
          </a:p>
        </p:txBody>
      </p:sp>
      <p:cxnSp>
        <p:nvCxnSpPr>
          <p:cNvPr id="24" name="Conector recto de flecha 23">
            <a:extLst>
              <a:ext uri="{FF2B5EF4-FFF2-40B4-BE49-F238E27FC236}">
                <a16:creationId xmlns:a16="http://schemas.microsoft.com/office/drawing/2014/main" id="{52C91D7E-30E7-406C-B054-B36486182DF7}"/>
              </a:ext>
            </a:extLst>
          </p:cNvPr>
          <p:cNvCxnSpPr>
            <a:cxnSpLocks/>
          </p:cNvCxnSpPr>
          <p:nvPr/>
        </p:nvCxnSpPr>
        <p:spPr>
          <a:xfrm flipV="1">
            <a:off x="344538" y="6016703"/>
            <a:ext cx="660019" cy="539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901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E9B0CB3A-BE69-4B30-8365-87CF7C71B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789" y="1531855"/>
            <a:ext cx="10890422" cy="3614564"/>
          </a:xfrm>
          <a:prstGeom prst="rect">
            <a:avLst/>
          </a:prstGeom>
        </p:spPr>
      </p:pic>
      <p:sp>
        <p:nvSpPr>
          <p:cNvPr id="4" name="CuadroTexto 3">
            <a:extLst>
              <a:ext uri="{FF2B5EF4-FFF2-40B4-BE49-F238E27FC236}">
                <a16:creationId xmlns:a16="http://schemas.microsoft.com/office/drawing/2014/main" id="{3A246F7D-C342-4776-8035-866D92AABB0E}"/>
              </a:ext>
            </a:extLst>
          </p:cNvPr>
          <p:cNvSpPr txBox="1"/>
          <p:nvPr/>
        </p:nvSpPr>
        <p:spPr>
          <a:xfrm>
            <a:off x="457200" y="191193"/>
            <a:ext cx="11318905" cy="1200329"/>
          </a:xfrm>
          <a:prstGeom prst="rect">
            <a:avLst/>
          </a:prstGeom>
          <a:noFill/>
        </p:spPr>
        <p:txBody>
          <a:bodyPr wrap="square" rtlCol="0">
            <a:spAutoFit/>
          </a:bodyPr>
          <a:lstStyle/>
          <a:p>
            <a:pPr algn="just"/>
            <a:r>
              <a:rPr lang="en-US" dirty="0"/>
              <a:t>Vamos a probar que funciona correctamente, y veremos que sale la pantalla siguiente, donde ahora solo debemos tomar una fecha x, de Inicio y fecha x de fin, y darle a Generar al reporte para ver los resultados, en nuestro caso vamos a realizar un ejemplo en el SQL Server y vamos a verificar que trae exactamente los datos en el rango de fecha que hemos dicho.</a:t>
            </a:r>
            <a:endParaRPr lang="es-ES" dirty="0"/>
          </a:p>
        </p:txBody>
      </p:sp>
      <p:cxnSp>
        <p:nvCxnSpPr>
          <p:cNvPr id="3" name="Conector recto de flecha 2">
            <a:extLst>
              <a:ext uri="{FF2B5EF4-FFF2-40B4-BE49-F238E27FC236}">
                <a16:creationId xmlns:a16="http://schemas.microsoft.com/office/drawing/2014/main" id="{13C0E21F-8BCB-4E7A-B4E5-9D0B1D0B5813}"/>
              </a:ext>
            </a:extLst>
          </p:cNvPr>
          <p:cNvCxnSpPr>
            <a:cxnSpLocks/>
          </p:cNvCxnSpPr>
          <p:nvPr/>
        </p:nvCxnSpPr>
        <p:spPr>
          <a:xfrm flipH="1">
            <a:off x="1210963" y="4539823"/>
            <a:ext cx="1005015" cy="191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2F897599-02E0-4D2D-B70C-A44FB8F2E4DF}"/>
              </a:ext>
            </a:extLst>
          </p:cNvPr>
          <p:cNvCxnSpPr>
            <a:cxnSpLocks/>
          </p:cNvCxnSpPr>
          <p:nvPr/>
        </p:nvCxnSpPr>
        <p:spPr>
          <a:xfrm>
            <a:off x="5725297" y="4539823"/>
            <a:ext cx="65903" cy="1852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31B7885A-ADC9-4D9E-AF5F-B91FC005A03C}"/>
              </a:ext>
            </a:extLst>
          </p:cNvPr>
          <p:cNvSpPr txBox="1"/>
          <p:nvPr/>
        </p:nvSpPr>
        <p:spPr>
          <a:xfrm>
            <a:off x="271848" y="6435122"/>
            <a:ext cx="3048000" cy="369332"/>
          </a:xfrm>
          <a:prstGeom prst="rect">
            <a:avLst/>
          </a:prstGeom>
          <a:noFill/>
        </p:spPr>
        <p:txBody>
          <a:bodyPr wrap="square" rtlCol="0">
            <a:spAutoFit/>
          </a:bodyPr>
          <a:lstStyle/>
          <a:p>
            <a:r>
              <a:rPr lang="en-US" dirty="0"/>
              <a:t>Escogemos la fecha inicial</a:t>
            </a:r>
            <a:endParaRPr lang="es-ES" dirty="0"/>
          </a:p>
        </p:txBody>
      </p:sp>
      <p:sp>
        <p:nvSpPr>
          <p:cNvPr id="12" name="CuadroTexto 11">
            <a:extLst>
              <a:ext uri="{FF2B5EF4-FFF2-40B4-BE49-F238E27FC236}">
                <a16:creationId xmlns:a16="http://schemas.microsoft.com/office/drawing/2014/main" id="{8FEC3DA4-C61B-4317-9BE7-11E71355487A}"/>
              </a:ext>
            </a:extLst>
          </p:cNvPr>
          <p:cNvSpPr txBox="1"/>
          <p:nvPr/>
        </p:nvSpPr>
        <p:spPr>
          <a:xfrm>
            <a:off x="4267200" y="6371626"/>
            <a:ext cx="3048000" cy="369332"/>
          </a:xfrm>
          <a:prstGeom prst="rect">
            <a:avLst/>
          </a:prstGeom>
          <a:noFill/>
        </p:spPr>
        <p:txBody>
          <a:bodyPr wrap="square" rtlCol="0">
            <a:spAutoFit/>
          </a:bodyPr>
          <a:lstStyle/>
          <a:p>
            <a:r>
              <a:rPr lang="en-US" dirty="0"/>
              <a:t>Escogemos la fecha final</a:t>
            </a:r>
            <a:endParaRPr lang="es-ES" dirty="0"/>
          </a:p>
        </p:txBody>
      </p:sp>
      <p:sp>
        <p:nvSpPr>
          <p:cNvPr id="13" name="CuadroTexto 12">
            <a:extLst>
              <a:ext uri="{FF2B5EF4-FFF2-40B4-BE49-F238E27FC236}">
                <a16:creationId xmlns:a16="http://schemas.microsoft.com/office/drawing/2014/main" id="{6D120E4C-F26E-4C90-8EA0-42D7B8BF4849}"/>
              </a:ext>
            </a:extLst>
          </p:cNvPr>
          <p:cNvSpPr txBox="1"/>
          <p:nvPr/>
        </p:nvSpPr>
        <p:spPr>
          <a:xfrm>
            <a:off x="8369643" y="6265561"/>
            <a:ext cx="3048000" cy="369332"/>
          </a:xfrm>
          <a:prstGeom prst="rect">
            <a:avLst/>
          </a:prstGeom>
          <a:noFill/>
        </p:spPr>
        <p:txBody>
          <a:bodyPr wrap="square" rtlCol="0">
            <a:spAutoFit/>
          </a:bodyPr>
          <a:lstStyle/>
          <a:p>
            <a:r>
              <a:rPr lang="en-US" dirty="0"/>
              <a:t>Le damos a generar reporte</a:t>
            </a:r>
            <a:endParaRPr lang="es-ES" dirty="0"/>
          </a:p>
        </p:txBody>
      </p:sp>
      <p:cxnSp>
        <p:nvCxnSpPr>
          <p:cNvPr id="15" name="Conector recto de flecha 14">
            <a:extLst>
              <a:ext uri="{FF2B5EF4-FFF2-40B4-BE49-F238E27FC236}">
                <a16:creationId xmlns:a16="http://schemas.microsoft.com/office/drawing/2014/main" id="{F3B2A241-D385-4F14-8845-94B8B9DF0852}"/>
              </a:ext>
            </a:extLst>
          </p:cNvPr>
          <p:cNvCxnSpPr>
            <a:cxnSpLocks/>
          </p:cNvCxnSpPr>
          <p:nvPr/>
        </p:nvCxnSpPr>
        <p:spPr>
          <a:xfrm>
            <a:off x="9193427" y="4480783"/>
            <a:ext cx="107093" cy="1890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47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F4D51C4-6F84-45EB-9B42-D567746D6743}"/>
              </a:ext>
            </a:extLst>
          </p:cNvPr>
          <p:cNvSpPr txBox="1"/>
          <p:nvPr/>
        </p:nvSpPr>
        <p:spPr>
          <a:xfrm>
            <a:off x="684415" y="1268860"/>
            <a:ext cx="10288385" cy="646331"/>
          </a:xfrm>
          <a:prstGeom prst="rect">
            <a:avLst/>
          </a:prstGeom>
          <a:noFill/>
        </p:spPr>
        <p:txBody>
          <a:bodyPr wrap="square">
            <a:spAutoFit/>
          </a:bodyPr>
          <a:lstStyle/>
          <a:p>
            <a:r>
              <a:rPr lang="es-ES" sz="1200" dirty="0">
                <a:solidFill>
                  <a:srgbClr val="008000"/>
                </a:solidFill>
                <a:latin typeface="Consolas" panose="020B0609020204030204" pitchFamily="49" charset="0"/>
              </a:rPr>
              <a:t>--Ejemplo con parámetros Reales</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select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from</a:t>
            </a:r>
            <a:r>
              <a:rPr lang="es-ES" sz="1200" dirty="0">
                <a:solidFill>
                  <a:srgbClr val="000000"/>
                </a:solidFill>
                <a:latin typeface="Consolas" panose="020B0609020204030204" pitchFamily="49" charset="0"/>
              </a:rPr>
              <a:t> ventas </a:t>
            </a:r>
            <a:r>
              <a:rPr lang="es-ES" sz="1200" dirty="0">
                <a:solidFill>
                  <a:srgbClr val="0000FF"/>
                </a:solidFill>
                <a:latin typeface="Consolas" panose="020B0609020204030204" pitchFamily="49" charset="0"/>
              </a:rPr>
              <a:t>where</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&gt;=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'2019-03-10'</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and</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&lt;=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'2020-03-23'</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order</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by</a:t>
            </a:r>
            <a:r>
              <a:rPr lang="es-ES" sz="1200" dirty="0">
                <a:solidFill>
                  <a:srgbClr val="000000"/>
                </a:solidFill>
                <a:latin typeface="Consolas" panose="020B0609020204030204" pitchFamily="49" charset="0"/>
              </a:rPr>
              <a:t> fecha_venta </a:t>
            </a:r>
            <a:r>
              <a:rPr lang="es-ES" sz="1200" dirty="0">
                <a:solidFill>
                  <a:srgbClr val="0000FF"/>
                </a:solidFill>
                <a:latin typeface="Consolas" panose="020B0609020204030204" pitchFamily="49" charset="0"/>
              </a:rPr>
              <a:t>desc</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go</a:t>
            </a:r>
            <a:endParaRPr lang="es-ES" sz="1200" dirty="0"/>
          </a:p>
        </p:txBody>
      </p:sp>
      <p:sp>
        <p:nvSpPr>
          <p:cNvPr id="4" name="CuadroTexto 3">
            <a:extLst>
              <a:ext uri="{FF2B5EF4-FFF2-40B4-BE49-F238E27FC236}">
                <a16:creationId xmlns:a16="http://schemas.microsoft.com/office/drawing/2014/main" id="{990EC1D8-5E02-42DE-9F98-73D681FE26FF}"/>
              </a:ext>
            </a:extLst>
          </p:cNvPr>
          <p:cNvSpPr txBox="1"/>
          <p:nvPr/>
        </p:nvSpPr>
        <p:spPr>
          <a:xfrm>
            <a:off x="340822" y="249382"/>
            <a:ext cx="11571316" cy="646331"/>
          </a:xfrm>
          <a:prstGeom prst="rect">
            <a:avLst/>
          </a:prstGeom>
          <a:noFill/>
        </p:spPr>
        <p:txBody>
          <a:bodyPr wrap="square" rtlCol="0">
            <a:spAutoFit/>
          </a:bodyPr>
          <a:lstStyle/>
          <a:p>
            <a:pPr algn="just"/>
            <a:r>
              <a:rPr lang="en-US" dirty="0"/>
              <a:t>En nuestro Servidor de Base de Datos SQL Server, vamos a ejecutar esta consulta de un periodo x, a otro, y veremos cuantos Registros nos trae, y podremos esos mismo datos de fecha en el reporte a ver si coincide. Veamos.</a:t>
            </a:r>
            <a:endParaRPr lang="es-ES" dirty="0"/>
          </a:p>
        </p:txBody>
      </p:sp>
      <p:pic>
        <p:nvPicPr>
          <p:cNvPr id="6" name="Imagen 5">
            <a:extLst>
              <a:ext uri="{FF2B5EF4-FFF2-40B4-BE49-F238E27FC236}">
                <a16:creationId xmlns:a16="http://schemas.microsoft.com/office/drawing/2014/main" id="{56D2E8AB-59FF-47FA-8ACC-ACF794C3A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297" y="2155565"/>
            <a:ext cx="9145276" cy="2896004"/>
          </a:xfrm>
          <a:prstGeom prst="rect">
            <a:avLst/>
          </a:prstGeom>
        </p:spPr>
      </p:pic>
      <p:sp>
        <p:nvSpPr>
          <p:cNvPr id="7" name="CuadroTexto 6">
            <a:extLst>
              <a:ext uri="{FF2B5EF4-FFF2-40B4-BE49-F238E27FC236}">
                <a16:creationId xmlns:a16="http://schemas.microsoft.com/office/drawing/2014/main" id="{887D0122-B1C1-478A-8465-FE55CEFA5806}"/>
              </a:ext>
            </a:extLst>
          </p:cNvPr>
          <p:cNvSpPr txBox="1"/>
          <p:nvPr/>
        </p:nvSpPr>
        <p:spPr>
          <a:xfrm>
            <a:off x="407324" y="5411585"/>
            <a:ext cx="11039301" cy="646331"/>
          </a:xfrm>
          <a:prstGeom prst="rect">
            <a:avLst/>
          </a:prstGeom>
          <a:noFill/>
        </p:spPr>
        <p:txBody>
          <a:bodyPr wrap="square" rtlCol="0">
            <a:spAutoFit/>
          </a:bodyPr>
          <a:lstStyle/>
          <a:p>
            <a:pPr algn="just"/>
            <a:r>
              <a:rPr lang="en-US" dirty="0"/>
              <a:t>Aqui vemos que nos trae de esa fecha 11 Registros, y vamos ahora a nuestro reporte, y Elegimos esas fechas y veamos nuestros resultados.</a:t>
            </a:r>
            <a:endParaRPr lang="es-ES" dirty="0"/>
          </a:p>
        </p:txBody>
      </p:sp>
    </p:spTree>
    <p:extLst>
      <p:ext uri="{BB962C8B-B14F-4D97-AF65-F5344CB8AC3E}">
        <p14:creationId xmlns:p14="http://schemas.microsoft.com/office/powerpoint/2010/main" val="1774507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C41068-D867-4532-A774-AD19C1B65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157" y="1323031"/>
            <a:ext cx="7344800" cy="3077004"/>
          </a:xfrm>
          <a:prstGeom prst="rect">
            <a:avLst/>
          </a:prstGeom>
        </p:spPr>
      </p:pic>
      <p:sp>
        <p:nvSpPr>
          <p:cNvPr id="5" name="CuadroTexto 4">
            <a:extLst>
              <a:ext uri="{FF2B5EF4-FFF2-40B4-BE49-F238E27FC236}">
                <a16:creationId xmlns:a16="http://schemas.microsoft.com/office/drawing/2014/main" id="{410A4141-9338-4B84-9765-79265E124EE9}"/>
              </a:ext>
            </a:extLst>
          </p:cNvPr>
          <p:cNvSpPr txBox="1"/>
          <p:nvPr/>
        </p:nvSpPr>
        <p:spPr>
          <a:xfrm>
            <a:off x="1257994" y="304583"/>
            <a:ext cx="10288385" cy="646331"/>
          </a:xfrm>
          <a:prstGeom prst="rect">
            <a:avLst/>
          </a:prstGeom>
          <a:noFill/>
        </p:spPr>
        <p:txBody>
          <a:bodyPr wrap="square">
            <a:spAutoFit/>
          </a:bodyPr>
          <a:lstStyle/>
          <a:p>
            <a:r>
              <a:rPr lang="es-ES" sz="1200" dirty="0">
                <a:solidFill>
                  <a:srgbClr val="008000"/>
                </a:solidFill>
                <a:latin typeface="Consolas" panose="020B0609020204030204" pitchFamily="49" charset="0"/>
              </a:rPr>
              <a:t>--Ejemplo con parámetros Reales</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select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from</a:t>
            </a:r>
            <a:r>
              <a:rPr lang="es-ES" sz="1200" dirty="0">
                <a:solidFill>
                  <a:srgbClr val="000000"/>
                </a:solidFill>
                <a:latin typeface="Consolas" panose="020B0609020204030204" pitchFamily="49" charset="0"/>
              </a:rPr>
              <a:t> ventas </a:t>
            </a:r>
            <a:r>
              <a:rPr lang="es-ES" sz="1200" dirty="0">
                <a:solidFill>
                  <a:srgbClr val="0000FF"/>
                </a:solidFill>
                <a:latin typeface="Consolas" panose="020B0609020204030204" pitchFamily="49" charset="0"/>
              </a:rPr>
              <a:t>where</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&gt;=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'2019-03-10'</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and</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&lt;=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'2020-03-23'</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order</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by</a:t>
            </a:r>
            <a:r>
              <a:rPr lang="es-ES" sz="1200" dirty="0">
                <a:solidFill>
                  <a:srgbClr val="000000"/>
                </a:solidFill>
                <a:latin typeface="Consolas" panose="020B0609020204030204" pitchFamily="49" charset="0"/>
              </a:rPr>
              <a:t> fecha_venta </a:t>
            </a:r>
            <a:r>
              <a:rPr lang="es-ES" sz="1200" dirty="0">
                <a:solidFill>
                  <a:srgbClr val="0000FF"/>
                </a:solidFill>
                <a:latin typeface="Consolas" panose="020B0609020204030204" pitchFamily="49" charset="0"/>
              </a:rPr>
              <a:t>desc</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go</a:t>
            </a:r>
            <a:endParaRPr lang="es-ES" sz="1200" dirty="0"/>
          </a:p>
        </p:txBody>
      </p:sp>
      <p:cxnSp>
        <p:nvCxnSpPr>
          <p:cNvPr id="7" name="Conector recto de flecha 6">
            <a:extLst>
              <a:ext uri="{FF2B5EF4-FFF2-40B4-BE49-F238E27FC236}">
                <a16:creationId xmlns:a16="http://schemas.microsoft.com/office/drawing/2014/main" id="{7B64EA5C-F3C5-4936-9196-B36A32CFE844}"/>
              </a:ext>
            </a:extLst>
          </p:cNvPr>
          <p:cNvCxnSpPr>
            <a:cxnSpLocks/>
          </p:cNvCxnSpPr>
          <p:nvPr/>
        </p:nvCxnSpPr>
        <p:spPr>
          <a:xfrm flipH="1">
            <a:off x="3492843" y="723207"/>
            <a:ext cx="1760802" cy="286025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4C4C89FD-CCBA-40C8-BA16-4D2F78323F2B}"/>
              </a:ext>
            </a:extLst>
          </p:cNvPr>
          <p:cNvCxnSpPr>
            <a:cxnSpLocks/>
          </p:cNvCxnSpPr>
          <p:nvPr/>
        </p:nvCxnSpPr>
        <p:spPr>
          <a:xfrm flipH="1">
            <a:off x="6244281" y="781396"/>
            <a:ext cx="1561370" cy="280206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7F91487C-B422-4A3A-84ED-0E40C3AA7A5F}"/>
              </a:ext>
            </a:extLst>
          </p:cNvPr>
          <p:cNvSpPr txBox="1"/>
          <p:nvPr/>
        </p:nvSpPr>
        <p:spPr>
          <a:xfrm>
            <a:off x="1836887" y="5707272"/>
            <a:ext cx="6350923" cy="369332"/>
          </a:xfrm>
          <a:prstGeom prst="rect">
            <a:avLst/>
          </a:prstGeom>
          <a:noFill/>
        </p:spPr>
        <p:txBody>
          <a:bodyPr wrap="square" rtlCol="0">
            <a:spAutoFit/>
          </a:bodyPr>
          <a:lstStyle/>
          <a:p>
            <a:r>
              <a:rPr lang="en-US" dirty="0"/>
              <a:t>Aqui Elegimos estas dos fechas, y le daremos a Generar Reporte.</a:t>
            </a:r>
            <a:endParaRPr lang="es-ES" dirty="0"/>
          </a:p>
        </p:txBody>
      </p:sp>
      <p:sp>
        <p:nvSpPr>
          <p:cNvPr id="12" name="Flecha: hacia abajo 11">
            <a:extLst>
              <a:ext uri="{FF2B5EF4-FFF2-40B4-BE49-F238E27FC236}">
                <a16:creationId xmlns:a16="http://schemas.microsoft.com/office/drawing/2014/main" id="{9556C9DC-6900-4E94-9470-8F9FC16112B6}"/>
              </a:ext>
            </a:extLst>
          </p:cNvPr>
          <p:cNvSpPr/>
          <p:nvPr/>
        </p:nvSpPr>
        <p:spPr>
          <a:xfrm>
            <a:off x="4214553" y="4276901"/>
            <a:ext cx="457200" cy="10806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6592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8655158-EE8F-4D03-936B-891031169AED}"/>
              </a:ext>
            </a:extLst>
          </p:cNvPr>
          <p:cNvSpPr txBox="1"/>
          <p:nvPr/>
        </p:nvSpPr>
        <p:spPr>
          <a:xfrm>
            <a:off x="457200" y="224444"/>
            <a:ext cx="11380124" cy="646331"/>
          </a:xfrm>
          <a:prstGeom prst="rect">
            <a:avLst/>
          </a:prstGeom>
          <a:noFill/>
        </p:spPr>
        <p:txBody>
          <a:bodyPr wrap="square" rtlCol="0">
            <a:spAutoFit/>
          </a:bodyPr>
          <a:lstStyle/>
          <a:p>
            <a:r>
              <a:rPr lang="en-US" dirty="0"/>
              <a:t>Aqui es correcto el dato, vemos como trae exactamente esos datos, segun la fecha indicado, y los demas datos que acompañan la consulta realizada.</a:t>
            </a:r>
            <a:endParaRPr lang="es-ES" dirty="0"/>
          </a:p>
        </p:txBody>
      </p:sp>
      <p:pic>
        <p:nvPicPr>
          <p:cNvPr id="7" name="Imagen 6">
            <a:extLst>
              <a:ext uri="{FF2B5EF4-FFF2-40B4-BE49-F238E27FC236}">
                <a16:creationId xmlns:a16="http://schemas.microsoft.com/office/drawing/2014/main" id="{079612B6-6450-4399-962F-02B14CA43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59" y="1204178"/>
            <a:ext cx="11640065" cy="4965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543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4E77C72-9B17-4418-A895-D3AFABED2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6615" y="949537"/>
            <a:ext cx="8259486" cy="2345837"/>
          </a:xfrm>
          <a:prstGeom prst="rect">
            <a:avLst/>
          </a:prstGeom>
        </p:spPr>
      </p:pic>
      <p:sp>
        <p:nvSpPr>
          <p:cNvPr id="8" name="CuadroTexto 7">
            <a:extLst>
              <a:ext uri="{FF2B5EF4-FFF2-40B4-BE49-F238E27FC236}">
                <a16:creationId xmlns:a16="http://schemas.microsoft.com/office/drawing/2014/main" id="{72918F94-C17A-40E3-8C39-60C97B547153}"/>
              </a:ext>
            </a:extLst>
          </p:cNvPr>
          <p:cNvSpPr txBox="1"/>
          <p:nvPr/>
        </p:nvSpPr>
        <p:spPr>
          <a:xfrm>
            <a:off x="390698" y="274320"/>
            <a:ext cx="11371811" cy="646331"/>
          </a:xfrm>
          <a:prstGeom prst="rect">
            <a:avLst/>
          </a:prstGeom>
          <a:noFill/>
        </p:spPr>
        <p:txBody>
          <a:bodyPr wrap="square" rtlCol="0">
            <a:spAutoFit/>
          </a:bodyPr>
          <a:lstStyle/>
          <a:p>
            <a:pPr algn="just"/>
            <a:r>
              <a:rPr lang="en-US" dirty="0"/>
              <a:t>Aqui hemos podido observer que el resultado ahora organizando la consulta por el id_ventas, de forma ascendente, vemos la correcta coincidencia, los mismos Registros, validando que nuestro reporte funciona correctamente.</a:t>
            </a:r>
            <a:endParaRPr lang="es-ES" dirty="0"/>
          </a:p>
        </p:txBody>
      </p:sp>
      <p:sp>
        <p:nvSpPr>
          <p:cNvPr id="2" name="TextBox 1">
            <a:extLst>
              <a:ext uri="{FF2B5EF4-FFF2-40B4-BE49-F238E27FC236}">
                <a16:creationId xmlns:a16="http://schemas.microsoft.com/office/drawing/2014/main" id="{F81EFE2F-315D-41F1-80D4-F1861BBCC219}"/>
              </a:ext>
            </a:extLst>
          </p:cNvPr>
          <p:cNvSpPr txBox="1"/>
          <p:nvPr/>
        </p:nvSpPr>
        <p:spPr>
          <a:xfrm>
            <a:off x="210576" y="1133417"/>
            <a:ext cx="2098963" cy="400110"/>
          </a:xfrm>
          <a:prstGeom prst="rect">
            <a:avLst/>
          </a:prstGeom>
          <a:noFill/>
        </p:spPr>
        <p:txBody>
          <a:bodyPr wrap="square" rtlCol="0">
            <a:spAutoFit/>
          </a:bodyPr>
          <a:lstStyle/>
          <a:p>
            <a:pPr algn="ctr"/>
            <a:r>
              <a:rPr lang="en-US" sz="2000" b="1" dirty="0"/>
              <a:t>Consulta SQL</a:t>
            </a:r>
            <a:endParaRPr lang="es-DO" sz="2000" b="1" dirty="0"/>
          </a:p>
        </p:txBody>
      </p:sp>
      <p:sp>
        <p:nvSpPr>
          <p:cNvPr id="4" name="TextBox 3">
            <a:extLst>
              <a:ext uri="{FF2B5EF4-FFF2-40B4-BE49-F238E27FC236}">
                <a16:creationId xmlns:a16="http://schemas.microsoft.com/office/drawing/2014/main" id="{5A1C31E4-4634-41A2-86CB-867510EB0A66}"/>
              </a:ext>
            </a:extLst>
          </p:cNvPr>
          <p:cNvSpPr txBox="1"/>
          <p:nvPr/>
        </p:nvSpPr>
        <p:spPr>
          <a:xfrm>
            <a:off x="210576" y="4173520"/>
            <a:ext cx="2882438" cy="369332"/>
          </a:xfrm>
          <a:prstGeom prst="rect">
            <a:avLst/>
          </a:prstGeom>
          <a:noFill/>
        </p:spPr>
        <p:txBody>
          <a:bodyPr wrap="square" rtlCol="0">
            <a:spAutoFit/>
          </a:bodyPr>
          <a:lstStyle/>
          <a:p>
            <a:pPr algn="ctr"/>
            <a:r>
              <a:rPr lang="en-US" b="1" dirty="0"/>
              <a:t>Consulta Crystal Report</a:t>
            </a:r>
            <a:endParaRPr lang="es-DO" b="1" dirty="0"/>
          </a:p>
        </p:txBody>
      </p:sp>
      <p:pic>
        <p:nvPicPr>
          <p:cNvPr id="1026" name="Picture 2" descr="sql, document Icon">
            <a:extLst>
              <a:ext uri="{FF2B5EF4-FFF2-40B4-BE49-F238E27FC236}">
                <a16:creationId xmlns:a16="http://schemas.microsoft.com/office/drawing/2014/main" id="{50A42D3C-B8A6-4CC2-B532-04AA3A07A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90" y="1839192"/>
            <a:ext cx="1291936" cy="1291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17 Crystal Reports Interview Questions &amp; Answers">
            <a:extLst>
              <a:ext uri="{FF2B5EF4-FFF2-40B4-BE49-F238E27FC236}">
                <a16:creationId xmlns:a16="http://schemas.microsoft.com/office/drawing/2014/main" id="{50FC0F2A-F27B-4191-920C-129AB8156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529" y="4683724"/>
            <a:ext cx="1488433" cy="148843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0F79C753-8301-4089-8CF1-02EDDA3DEB2A}"/>
              </a:ext>
            </a:extLst>
          </p:cNvPr>
          <p:cNvSpPr/>
          <p:nvPr/>
        </p:nvSpPr>
        <p:spPr>
          <a:xfrm>
            <a:off x="2293962" y="2297505"/>
            <a:ext cx="475225" cy="49044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DO"/>
          </a:p>
        </p:txBody>
      </p:sp>
      <p:sp>
        <p:nvSpPr>
          <p:cNvPr id="9" name="Arrow: Right 8">
            <a:extLst>
              <a:ext uri="{FF2B5EF4-FFF2-40B4-BE49-F238E27FC236}">
                <a16:creationId xmlns:a16="http://schemas.microsoft.com/office/drawing/2014/main" id="{8F47D248-8660-4761-A208-AC8CD89772B2}"/>
              </a:ext>
            </a:extLst>
          </p:cNvPr>
          <p:cNvSpPr/>
          <p:nvPr/>
        </p:nvSpPr>
        <p:spPr>
          <a:xfrm>
            <a:off x="2427563" y="5284394"/>
            <a:ext cx="475225" cy="490443"/>
          </a:xfrm>
          <a:prstGeom prst="rightArrow">
            <a:avLst/>
          </a:prstGeom>
          <a:solidFill>
            <a:srgbClr val="018E3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DO"/>
          </a:p>
        </p:txBody>
      </p:sp>
      <p:pic>
        <p:nvPicPr>
          <p:cNvPr id="10" name="Imagen 9">
            <a:extLst>
              <a:ext uri="{FF2B5EF4-FFF2-40B4-BE49-F238E27FC236}">
                <a16:creationId xmlns:a16="http://schemas.microsoft.com/office/drawing/2014/main" id="{28048547-E36F-4C0F-804C-53F5D16A4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2475" y="3341105"/>
            <a:ext cx="7974227" cy="3383722"/>
          </a:xfrm>
          <a:prstGeom prst="rect">
            <a:avLst/>
          </a:prstGeom>
        </p:spPr>
      </p:pic>
    </p:spTree>
    <p:extLst>
      <p:ext uri="{BB962C8B-B14F-4D97-AF65-F5344CB8AC3E}">
        <p14:creationId xmlns:p14="http://schemas.microsoft.com/office/powerpoint/2010/main" val="2329774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50695A7-7006-4A5C-B74F-BE56BCABADFF}"/>
              </a:ext>
            </a:extLst>
          </p:cNvPr>
          <p:cNvSpPr txBox="1"/>
          <p:nvPr/>
        </p:nvSpPr>
        <p:spPr>
          <a:xfrm>
            <a:off x="197918" y="255154"/>
            <a:ext cx="11630826" cy="1477328"/>
          </a:xfrm>
          <a:prstGeom prst="rect">
            <a:avLst/>
          </a:prstGeom>
          <a:noFill/>
        </p:spPr>
        <p:txBody>
          <a:bodyPr wrap="square">
            <a:spAutoFit/>
          </a:bodyPr>
          <a:lstStyle/>
          <a:p>
            <a:pPr algn="l" fontAlgn="base"/>
            <a:r>
              <a:rPr lang="es-ES" b="1" i="0" dirty="0">
                <a:solidFill>
                  <a:srgbClr val="444444"/>
                </a:solidFill>
                <a:effectLst/>
                <a:latin typeface="Ubuntu"/>
              </a:rPr>
              <a:t>Crystal Reports para Visual Studio se puede descargar desde los siguientes enlaces – Service Pack 25 para Visual Studio 2019, 2017, 2015, 2013, 2012, 2010</a:t>
            </a:r>
            <a:r>
              <a:rPr lang="es-ES" b="0" i="0" dirty="0">
                <a:solidFill>
                  <a:srgbClr val="444444"/>
                </a:solidFill>
                <a:effectLst/>
                <a:latin typeface="Ubuntu"/>
              </a:rPr>
              <a:t> :</a:t>
            </a:r>
          </a:p>
          <a:p>
            <a:pPr algn="ctr" fontAlgn="base"/>
            <a:r>
              <a:rPr lang="es-ES" b="1" i="0" u="none" strike="noStrike" dirty="0">
                <a:solidFill>
                  <a:srgbClr val="FF6600"/>
                </a:solidFill>
                <a:effectLst/>
                <a:latin typeface="Ubuntu"/>
                <a:hlinkClick r:id="rId2"/>
              </a:rPr>
              <a:t>Crear Reportes en Visual Studio</a:t>
            </a:r>
            <a:br>
              <a:rPr lang="es-ES" b="1" i="0" dirty="0">
                <a:solidFill>
                  <a:srgbClr val="444444"/>
                </a:solidFill>
                <a:effectLst/>
                <a:latin typeface="Ubuntu"/>
              </a:rPr>
            </a:br>
            <a:r>
              <a:rPr lang="es-ES" b="1" i="0" u="none" strike="noStrike" dirty="0">
                <a:solidFill>
                  <a:srgbClr val="FF6600"/>
                </a:solidFill>
                <a:effectLst/>
                <a:latin typeface="Ubuntu"/>
                <a:hlinkClick r:id="rId3"/>
              </a:rPr>
              <a:t>Runtime(Ejecutar los reportes en maquina cliente) 32 BITS</a:t>
            </a:r>
            <a:br>
              <a:rPr lang="es-ES" b="1" i="0" dirty="0">
                <a:solidFill>
                  <a:srgbClr val="444444"/>
                </a:solidFill>
                <a:effectLst/>
                <a:latin typeface="Ubuntu"/>
              </a:rPr>
            </a:br>
            <a:r>
              <a:rPr lang="es-ES" b="1" i="0" u="none" strike="noStrike" dirty="0">
                <a:solidFill>
                  <a:srgbClr val="FF6600"/>
                </a:solidFill>
                <a:effectLst/>
                <a:latin typeface="Ubuntu"/>
                <a:hlinkClick r:id="rId4"/>
              </a:rPr>
              <a:t>Runtime(Ejecutar los reportes en maquina cliente) 64 BITS</a:t>
            </a:r>
            <a:endParaRPr lang="es-ES" b="1" i="0" dirty="0">
              <a:solidFill>
                <a:srgbClr val="444444"/>
              </a:solidFill>
              <a:effectLst/>
              <a:latin typeface="Ubuntu"/>
            </a:endParaRPr>
          </a:p>
        </p:txBody>
      </p:sp>
      <p:graphicFrame>
        <p:nvGraphicFramePr>
          <p:cNvPr id="9" name="Tabla 8">
            <a:extLst>
              <a:ext uri="{FF2B5EF4-FFF2-40B4-BE49-F238E27FC236}">
                <a16:creationId xmlns:a16="http://schemas.microsoft.com/office/drawing/2014/main" id="{3B5A2BA4-8989-4130-9D00-6CE6CF9FCB6D}"/>
              </a:ext>
            </a:extLst>
          </p:cNvPr>
          <p:cNvGraphicFramePr>
            <a:graphicFrameLocks noGrp="1"/>
          </p:cNvGraphicFramePr>
          <p:nvPr>
            <p:extLst>
              <p:ext uri="{D42A27DB-BD31-4B8C-83A1-F6EECF244321}">
                <p14:modId xmlns:p14="http://schemas.microsoft.com/office/powerpoint/2010/main" val="4067738149"/>
              </p:ext>
            </p:extLst>
          </p:nvPr>
        </p:nvGraphicFramePr>
        <p:xfrm>
          <a:off x="515477" y="2150367"/>
          <a:ext cx="10995708" cy="4601915"/>
        </p:xfrm>
        <a:graphic>
          <a:graphicData uri="http://schemas.openxmlformats.org/drawingml/2006/table">
            <a:tbl>
              <a:tblPr/>
              <a:tblGrid>
                <a:gridCol w="2748927">
                  <a:extLst>
                    <a:ext uri="{9D8B030D-6E8A-4147-A177-3AD203B41FA5}">
                      <a16:colId xmlns:a16="http://schemas.microsoft.com/office/drawing/2014/main" val="3354327030"/>
                    </a:ext>
                  </a:extLst>
                </a:gridCol>
                <a:gridCol w="2748927">
                  <a:extLst>
                    <a:ext uri="{9D8B030D-6E8A-4147-A177-3AD203B41FA5}">
                      <a16:colId xmlns:a16="http://schemas.microsoft.com/office/drawing/2014/main" val="1082224953"/>
                    </a:ext>
                  </a:extLst>
                </a:gridCol>
                <a:gridCol w="2748927">
                  <a:extLst>
                    <a:ext uri="{9D8B030D-6E8A-4147-A177-3AD203B41FA5}">
                      <a16:colId xmlns:a16="http://schemas.microsoft.com/office/drawing/2014/main" val="505790272"/>
                    </a:ext>
                  </a:extLst>
                </a:gridCol>
                <a:gridCol w="2748927">
                  <a:extLst>
                    <a:ext uri="{9D8B030D-6E8A-4147-A177-3AD203B41FA5}">
                      <a16:colId xmlns:a16="http://schemas.microsoft.com/office/drawing/2014/main" val="1983492524"/>
                    </a:ext>
                  </a:extLst>
                </a:gridCol>
              </a:tblGrid>
              <a:tr h="996675">
                <a:tc>
                  <a:txBody>
                    <a:bodyPr/>
                    <a:lstStyle/>
                    <a:p>
                      <a:pPr algn="l" fontAlgn="ctr" latinLnBrk="0"/>
                      <a:br>
                        <a:rPr lang="es-ES" sz="1600" b="1">
                          <a:effectLst/>
                        </a:rPr>
                      </a:br>
                      <a:r>
                        <a:rPr lang="es-ES" sz="1600" b="1">
                          <a:effectLst/>
                        </a:rPr>
                        <a:t>Versión de Crystal Reports</a:t>
                      </a: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br>
                        <a:rPr lang="es-ES" sz="1600" b="1" dirty="0">
                          <a:effectLst/>
                        </a:rPr>
                      </a:br>
                      <a:r>
                        <a:rPr lang="es-ES" sz="1600" b="1" dirty="0">
                          <a:effectLst/>
                        </a:rPr>
                        <a:t>IDE compatible</a:t>
                      </a: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s-ES" sz="1600" b="1" dirty="0">
                          <a:effectLst/>
                        </a:rPr>
                        <a:t>Descargar Developer</a:t>
                      </a:r>
                      <a:br>
                        <a:rPr lang="es-ES" sz="1600" b="1" dirty="0">
                          <a:effectLst/>
                        </a:rPr>
                      </a:br>
                      <a:r>
                        <a:rPr lang="es-ES" sz="1600" b="1" dirty="0">
                          <a:effectLst/>
                        </a:rPr>
                        <a:t>Edition</a:t>
                      </a:r>
                      <a:br>
                        <a:rPr lang="es-ES" sz="1600" b="1" dirty="0">
                          <a:effectLst/>
                        </a:rPr>
                      </a:br>
                      <a:endParaRPr lang="es-ES" sz="1600" b="1" dirty="0">
                        <a:effectLst/>
                      </a:endParaRP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br>
                        <a:rPr lang="es-ES" sz="1600" b="1">
                          <a:effectLst/>
                        </a:rPr>
                      </a:br>
                      <a:r>
                        <a:rPr lang="es-ES" sz="1600" b="1">
                          <a:effectLst/>
                        </a:rPr>
                        <a:t>Descarga en tiempo de ejecución</a:t>
                      </a: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58659765"/>
                  </a:ext>
                </a:extLst>
              </a:tr>
              <a:tr h="559110">
                <a:tc>
                  <a:txBody>
                    <a:bodyPr/>
                    <a:lstStyle/>
                    <a:p>
                      <a:pPr algn="l" fontAlgn="t" latinLnBrk="0"/>
                      <a:r>
                        <a:rPr lang="es-ES" sz="1600">
                          <a:effectLst/>
                        </a:rPr>
                        <a:t>Paquete de servicio 30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latinLnBrk="0"/>
                      <a:r>
                        <a:rPr lang="es-ES" sz="1600" u="none" strike="noStrike">
                          <a:effectLst/>
                          <a:hlinkClick r:id="rId5"/>
                        </a:rPr>
                        <a:t>SP 30</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latinLnBrk="0"/>
                      <a:r>
                        <a:rPr lang="es-ES" sz="1600" u="none" strike="noStrike">
                          <a:effectLst/>
                          <a:hlinkClick r:id="rId6"/>
                        </a:rPr>
                        <a:t>32 bits</a:t>
                      </a:r>
                      <a:br>
                        <a:rPr lang="es-ES" sz="1600">
                          <a:effectLst/>
                        </a:rPr>
                      </a:br>
                      <a:r>
                        <a:rPr lang="es-ES" sz="1600" u="none" strike="noStrike">
                          <a:effectLst/>
                          <a:hlinkClick r:id="rId7"/>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108873122"/>
                  </a:ext>
                </a:extLst>
              </a:tr>
              <a:tr h="559110">
                <a:tc>
                  <a:txBody>
                    <a:bodyPr/>
                    <a:lstStyle/>
                    <a:p>
                      <a:pPr algn="l" fontAlgn="t" latinLnBrk="0"/>
                      <a:r>
                        <a:rPr lang="es-ES" sz="1600">
                          <a:effectLst/>
                        </a:rPr>
                        <a:t>Paquete de servicio 29</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8"/>
                        </a:rPr>
                        <a:t>SP 29</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9"/>
                        </a:rPr>
                        <a:t>32 bits</a:t>
                      </a:r>
                      <a:br>
                        <a:rPr lang="es-ES" sz="1600">
                          <a:effectLst/>
                        </a:rPr>
                      </a:br>
                      <a:r>
                        <a:rPr lang="es-ES" sz="1600" u="none" strike="noStrike">
                          <a:effectLst/>
                          <a:hlinkClick r:id="rId10"/>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09869638"/>
                  </a:ext>
                </a:extLst>
              </a:tr>
              <a:tr h="559110">
                <a:tc>
                  <a:txBody>
                    <a:bodyPr/>
                    <a:lstStyle/>
                    <a:p>
                      <a:pPr algn="l" fontAlgn="t" latinLnBrk="0"/>
                      <a:r>
                        <a:rPr lang="es-ES" sz="1600">
                          <a:effectLst/>
                        </a:rPr>
                        <a:t>Paquete de servicio 28</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1"/>
                        </a:rPr>
                        <a:t>SP 28</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2"/>
                        </a:rPr>
                        <a:t>32 bits</a:t>
                      </a:r>
                      <a:br>
                        <a:rPr lang="es-ES" sz="1600">
                          <a:effectLst/>
                        </a:rPr>
                      </a:br>
                      <a:r>
                        <a:rPr lang="es-ES" sz="1600" u="none" strike="noStrike">
                          <a:effectLst/>
                          <a:hlinkClick r:id="rId13"/>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28761498"/>
                  </a:ext>
                </a:extLst>
              </a:tr>
              <a:tr h="559110">
                <a:tc>
                  <a:txBody>
                    <a:bodyPr/>
                    <a:lstStyle/>
                    <a:p>
                      <a:pPr algn="l" fontAlgn="t" latinLnBrk="0"/>
                      <a:r>
                        <a:rPr lang="es-ES" sz="1600">
                          <a:effectLst/>
                        </a:rPr>
                        <a:t>Paquete de servicio 27</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14"/>
                        </a:rPr>
                        <a:t>SP 27</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15"/>
                        </a:rPr>
                        <a:t>32 bits</a:t>
                      </a:r>
                      <a:br>
                        <a:rPr lang="es-ES" sz="1600">
                          <a:effectLst/>
                        </a:rPr>
                      </a:br>
                      <a:r>
                        <a:rPr lang="es-ES" sz="1600" u="none" strike="noStrike">
                          <a:effectLst/>
                          <a:hlinkClick r:id="rId16"/>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29864497"/>
                  </a:ext>
                </a:extLst>
              </a:tr>
              <a:tr h="559110">
                <a:tc>
                  <a:txBody>
                    <a:bodyPr/>
                    <a:lstStyle/>
                    <a:p>
                      <a:pPr algn="l" fontAlgn="t" latinLnBrk="0"/>
                      <a:r>
                        <a:rPr lang="es-ES" sz="1600">
                          <a:effectLst/>
                        </a:rPr>
                        <a:t>Paquete de servicio 26</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7"/>
                        </a:rPr>
                        <a:t>SP 26</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8"/>
                        </a:rPr>
                        <a:t>32 bits</a:t>
                      </a:r>
                      <a:br>
                        <a:rPr lang="es-ES" sz="1600">
                          <a:effectLst/>
                        </a:rPr>
                      </a:br>
                      <a:r>
                        <a:rPr lang="es-ES" sz="1600" u="none" strike="noStrike">
                          <a:effectLst/>
                          <a:hlinkClick r:id="rId19"/>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04124304"/>
                  </a:ext>
                </a:extLst>
              </a:tr>
              <a:tr h="559110">
                <a:tc>
                  <a:txBody>
                    <a:bodyPr/>
                    <a:lstStyle/>
                    <a:p>
                      <a:pPr algn="l" fontAlgn="t" latinLnBrk="0"/>
                      <a:r>
                        <a:rPr lang="es-ES" sz="1600">
                          <a:effectLst/>
                        </a:rPr>
                        <a:t>Paquete de servicio 25</a:t>
                      </a: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s-ES" sz="1600" u="none" strike="noStrike">
                          <a:effectLst/>
                          <a:hlinkClick r:id="rId2"/>
                        </a:rPr>
                        <a:t>SP 25</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s-ES" sz="1600" u="none" strike="noStrike" dirty="0">
                          <a:effectLst/>
                          <a:hlinkClick r:id="rId3"/>
                        </a:rPr>
                        <a:t>32 bits</a:t>
                      </a:r>
                      <a:endParaRPr lang="es-ES" sz="1600" dirty="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974413989"/>
                  </a:ext>
                </a:extLst>
              </a:tr>
            </a:tbl>
          </a:graphicData>
        </a:graphic>
      </p:graphicFrame>
    </p:spTree>
    <p:extLst>
      <p:ext uri="{BB962C8B-B14F-4D97-AF65-F5344CB8AC3E}">
        <p14:creationId xmlns:p14="http://schemas.microsoft.com/office/powerpoint/2010/main" val="19203115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1A975E9-3A27-46AD-9D23-3F892E237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352"/>
            <a:ext cx="12192000" cy="4287296"/>
          </a:xfrm>
          <a:prstGeom prst="rect">
            <a:avLst/>
          </a:prstGeom>
        </p:spPr>
      </p:pic>
      <p:cxnSp>
        <p:nvCxnSpPr>
          <p:cNvPr id="5" name="Conector recto de flecha 4">
            <a:extLst>
              <a:ext uri="{FF2B5EF4-FFF2-40B4-BE49-F238E27FC236}">
                <a16:creationId xmlns:a16="http://schemas.microsoft.com/office/drawing/2014/main" id="{AB860334-233A-4B2E-BC00-4067D5B9F450}"/>
              </a:ext>
            </a:extLst>
          </p:cNvPr>
          <p:cNvCxnSpPr/>
          <p:nvPr/>
        </p:nvCxnSpPr>
        <p:spPr>
          <a:xfrm>
            <a:off x="271849" y="1556951"/>
            <a:ext cx="115329" cy="12109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6" name="CuadroTexto 5">
            <a:extLst>
              <a:ext uri="{FF2B5EF4-FFF2-40B4-BE49-F238E27FC236}">
                <a16:creationId xmlns:a16="http://schemas.microsoft.com/office/drawing/2014/main" id="{BA330BFF-04F5-422E-B32C-97FA82FF12B3}"/>
              </a:ext>
            </a:extLst>
          </p:cNvPr>
          <p:cNvSpPr txBox="1"/>
          <p:nvPr/>
        </p:nvSpPr>
        <p:spPr>
          <a:xfrm>
            <a:off x="1186249" y="413387"/>
            <a:ext cx="9745362" cy="369332"/>
          </a:xfrm>
          <a:prstGeom prst="rect">
            <a:avLst/>
          </a:prstGeom>
          <a:noFill/>
        </p:spPr>
        <p:txBody>
          <a:bodyPr wrap="square" rtlCol="0">
            <a:spAutoFit/>
          </a:bodyPr>
          <a:lstStyle/>
          <a:p>
            <a:r>
              <a:rPr lang="en-US" dirty="0"/>
              <a:t>Aqui podemos darle a guardar y tenemos varios formatos, o exporter a un formato que necesitemos.</a:t>
            </a:r>
            <a:endParaRPr lang="es-ES" dirty="0"/>
          </a:p>
        </p:txBody>
      </p:sp>
      <p:cxnSp>
        <p:nvCxnSpPr>
          <p:cNvPr id="7" name="Conector recto de flecha 6">
            <a:extLst>
              <a:ext uri="{FF2B5EF4-FFF2-40B4-BE49-F238E27FC236}">
                <a16:creationId xmlns:a16="http://schemas.microsoft.com/office/drawing/2014/main" id="{4AA6DA1A-E9FB-4CA1-8417-4622A5F28107}"/>
              </a:ext>
            </a:extLst>
          </p:cNvPr>
          <p:cNvCxnSpPr>
            <a:cxnSpLocks/>
          </p:cNvCxnSpPr>
          <p:nvPr/>
        </p:nvCxnSpPr>
        <p:spPr>
          <a:xfrm flipH="1">
            <a:off x="387178" y="716692"/>
            <a:ext cx="3270422" cy="691978"/>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391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AE6A4D7-F7FE-4B59-A148-033F21A83636}"/>
              </a:ext>
            </a:extLst>
          </p:cNvPr>
          <p:cNvPicPr>
            <a:picLocks noChangeAspect="1"/>
          </p:cNvPicPr>
          <p:nvPr/>
        </p:nvPicPr>
        <p:blipFill>
          <a:blip r:embed="rId2"/>
          <a:stretch>
            <a:fillRect/>
          </a:stretch>
        </p:blipFill>
        <p:spPr>
          <a:xfrm>
            <a:off x="1130531" y="1194691"/>
            <a:ext cx="10571018" cy="5395768"/>
          </a:xfrm>
          <a:prstGeom prst="rect">
            <a:avLst/>
          </a:prstGeom>
        </p:spPr>
      </p:pic>
      <p:sp>
        <p:nvSpPr>
          <p:cNvPr id="4" name="CuadroTexto 3">
            <a:extLst>
              <a:ext uri="{FF2B5EF4-FFF2-40B4-BE49-F238E27FC236}">
                <a16:creationId xmlns:a16="http://schemas.microsoft.com/office/drawing/2014/main" id="{82B03543-5A99-4592-A2A2-C29E6B562A09}"/>
              </a:ext>
            </a:extLst>
          </p:cNvPr>
          <p:cNvSpPr txBox="1"/>
          <p:nvPr/>
        </p:nvSpPr>
        <p:spPr>
          <a:xfrm>
            <a:off x="349135" y="274320"/>
            <a:ext cx="11590020" cy="646331"/>
          </a:xfrm>
          <a:prstGeom prst="rect">
            <a:avLst/>
          </a:prstGeom>
          <a:noFill/>
        </p:spPr>
        <p:txBody>
          <a:bodyPr wrap="square" rtlCol="0">
            <a:spAutoFit/>
          </a:bodyPr>
          <a:lstStyle/>
          <a:p>
            <a:pPr algn="just"/>
            <a:r>
              <a:rPr lang="en-US" dirty="0"/>
              <a:t>Podemos ahora </a:t>
            </a:r>
            <a:r>
              <a:rPr lang="en-US" b="1" dirty="0">
                <a:effectLst>
                  <a:outerShdw blurRad="38100" dist="38100" dir="2700000" algn="tl">
                    <a:srgbClr val="000000">
                      <a:alpha val="43137"/>
                    </a:srgbClr>
                  </a:outerShdw>
                </a:effectLst>
              </a:rPr>
              <a:t>exportar</a:t>
            </a:r>
            <a:r>
              <a:rPr lang="en-US" dirty="0"/>
              <a:t> nuestro Reporte a varias archivos para enviarlo a los interesadas como la Administracion, la Gerencia de ventas, etc.</a:t>
            </a:r>
            <a:endParaRPr lang="es-ES" dirty="0"/>
          </a:p>
        </p:txBody>
      </p:sp>
      <p:cxnSp>
        <p:nvCxnSpPr>
          <p:cNvPr id="5" name="Conector recto de flecha 4">
            <a:extLst>
              <a:ext uri="{FF2B5EF4-FFF2-40B4-BE49-F238E27FC236}">
                <a16:creationId xmlns:a16="http://schemas.microsoft.com/office/drawing/2014/main" id="{D3376EF7-C8A2-4A8F-B15D-4F3C90C117C5}"/>
              </a:ext>
            </a:extLst>
          </p:cNvPr>
          <p:cNvCxnSpPr>
            <a:cxnSpLocks/>
          </p:cNvCxnSpPr>
          <p:nvPr/>
        </p:nvCxnSpPr>
        <p:spPr>
          <a:xfrm flipH="1">
            <a:off x="1301578" y="597485"/>
            <a:ext cx="741407" cy="86061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8" name="Elipse 7">
            <a:extLst>
              <a:ext uri="{FF2B5EF4-FFF2-40B4-BE49-F238E27FC236}">
                <a16:creationId xmlns:a16="http://schemas.microsoft.com/office/drawing/2014/main" id="{4B5327D3-A88C-4CFE-AD5C-EFD8D62D0241}"/>
              </a:ext>
            </a:extLst>
          </p:cNvPr>
          <p:cNvSpPr/>
          <p:nvPr/>
        </p:nvSpPr>
        <p:spPr>
          <a:xfrm>
            <a:off x="1130531" y="1400432"/>
            <a:ext cx="245188" cy="2224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E2CB3F81-00D2-4532-90FA-B36F6B955C97}"/>
              </a:ext>
            </a:extLst>
          </p:cNvPr>
          <p:cNvSpPr/>
          <p:nvPr/>
        </p:nvSpPr>
        <p:spPr>
          <a:xfrm>
            <a:off x="2759676" y="4464908"/>
            <a:ext cx="3006810" cy="1474573"/>
          </a:xfrm>
          <a:prstGeom prst="rect">
            <a:avLst/>
          </a:prstGeom>
          <a:noFill/>
          <a:ln w="28575">
            <a:solidFill>
              <a:srgbClr val="018E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56743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A024CE8-3C63-419F-9E9B-B7DAF7DE0BEE}"/>
              </a:ext>
            </a:extLst>
          </p:cNvPr>
          <p:cNvSpPr txBox="1"/>
          <p:nvPr/>
        </p:nvSpPr>
        <p:spPr>
          <a:xfrm>
            <a:off x="2829098" y="192812"/>
            <a:ext cx="6533804" cy="369332"/>
          </a:xfrm>
          <a:prstGeom prst="rect">
            <a:avLst/>
          </a:prstGeom>
          <a:noFill/>
        </p:spPr>
        <p:txBody>
          <a:bodyPr wrap="square" rtlCol="0">
            <a:spAutoFit/>
          </a:bodyPr>
          <a:lstStyle/>
          <a:p>
            <a:pPr algn="ctr"/>
            <a:r>
              <a:rPr lang="en-US" b="1" dirty="0"/>
              <a:t>Aqui vemos el resultado en PDF.</a:t>
            </a:r>
            <a:endParaRPr lang="es-ES" b="1" dirty="0"/>
          </a:p>
        </p:txBody>
      </p:sp>
      <p:pic>
        <p:nvPicPr>
          <p:cNvPr id="3" name="Imagen 2">
            <a:extLst>
              <a:ext uri="{FF2B5EF4-FFF2-40B4-BE49-F238E27FC236}">
                <a16:creationId xmlns:a16="http://schemas.microsoft.com/office/drawing/2014/main" id="{5F82D8C5-CBC5-4DFF-9DCB-86F9E0733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97" y="706619"/>
            <a:ext cx="10758616" cy="5711434"/>
          </a:xfrm>
          <a:prstGeom prst="rect">
            <a:avLst/>
          </a:prstGeom>
        </p:spPr>
      </p:pic>
    </p:spTree>
    <p:extLst>
      <p:ext uri="{BB962C8B-B14F-4D97-AF65-F5344CB8AC3E}">
        <p14:creationId xmlns:p14="http://schemas.microsoft.com/office/powerpoint/2010/main" val="2678337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930823E-E8FD-4131-ADCE-C46B4DFECD7C}"/>
              </a:ext>
            </a:extLst>
          </p:cNvPr>
          <p:cNvSpPr txBox="1"/>
          <p:nvPr/>
        </p:nvSpPr>
        <p:spPr>
          <a:xfrm>
            <a:off x="144086" y="111294"/>
            <a:ext cx="11903826" cy="923330"/>
          </a:xfrm>
          <a:prstGeom prst="rect">
            <a:avLst/>
          </a:prstGeom>
          <a:noFill/>
        </p:spPr>
        <p:txBody>
          <a:bodyPr wrap="square" rtlCol="0">
            <a:spAutoFit/>
          </a:bodyPr>
          <a:lstStyle/>
          <a:p>
            <a:pPr algn="just"/>
            <a:r>
              <a:rPr lang="en-US" dirty="0"/>
              <a:t>Vamos ahora a darle un poco de formato de a la aplicacion, y a crear algunas visualizaciones con graficos que ya tambien Vienen incorporados en Crystal Report, y que nos ayudaran un poco con los análisis. Lo primero es agregar un elemento picture a nuestro Formulario principal, y alli cargarle una imagen como vemos aqui.</a:t>
            </a:r>
            <a:endParaRPr lang="es-ES" dirty="0"/>
          </a:p>
        </p:txBody>
      </p:sp>
      <p:sp>
        <p:nvSpPr>
          <p:cNvPr id="7" name="CuadroTexto 6">
            <a:extLst>
              <a:ext uri="{FF2B5EF4-FFF2-40B4-BE49-F238E27FC236}">
                <a16:creationId xmlns:a16="http://schemas.microsoft.com/office/drawing/2014/main" id="{D22059E4-3466-46E0-8C8B-3B1D9A0B03AD}"/>
              </a:ext>
            </a:extLst>
          </p:cNvPr>
          <p:cNvSpPr txBox="1"/>
          <p:nvPr/>
        </p:nvSpPr>
        <p:spPr>
          <a:xfrm>
            <a:off x="232755" y="5858550"/>
            <a:ext cx="11679383" cy="923330"/>
          </a:xfrm>
          <a:prstGeom prst="rect">
            <a:avLst/>
          </a:prstGeom>
          <a:noFill/>
        </p:spPr>
        <p:txBody>
          <a:bodyPr wrap="square" rtlCol="0">
            <a:spAutoFit/>
          </a:bodyPr>
          <a:lstStyle/>
          <a:p>
            <a:pPr algn="just"/>
            <a:r>
              <a:rPr lang="en-US" dirty="0"/>
              <a:t>En mi caso he creado una imagen de fondo le he agregado algunos elementos y lo guarde en una carperta y lo he cargado al formulario, al agregar un elemento picture, le damos en la esquina superior derecha, y ubicamos el elemento imagen que tenemos y este es el resultado, tambien he agregado un nuevo boton para Salir, el codigo es </a:t>
            </a:r>
            <a:r>
              <a:rPr lang="en-US" b="1" i="1" dirty="0"/>
              <a:t>Application.exit()</a:t>
            </a:r>
            <a:endParaRPr lang="es-ES" b="1" i="1" dirty="0"/>
          </a:p>
        </p:txBody>
      </p:sp>
      <p:pic>
        <p:nvPicPr>
          <p:cNvPr id="6" name="Imagen 5">
            <a:extLst>
              <a:ext uri="{FF2B5EF4-FFF2-40B4-BE49-F238E27FC236}">
                <a16:creationId xmlns:a16="http://schemas.microsoft.com/office/drawing/2014/main" id="{C8DF1989-AE73-4D74-9492-AE9D540C6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71" y="1242707"/>
            <a:ext cx="11164858" cy="4372585"/>
          </a:xfrm>
          <a:prstGeom prst="rect">
            <a:avLst/>
          </a:prstGeom>
        </p:spPr>
      </p:pic>
    </p:spTree>
    <p:extLst>
      <p:ext uri="{BB962C8B-B14F-4D97-AF65-F5344CB8AC3E}">
        <p14:creationId xmlns:p14="http://schemas.microsoft.com/office/powerpoint/2010/main" val="1309154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898A7C5-CF09-487A-9087-69FF7312C70F}"/>
              </a:ext>
            </a:extLst>
          </p:cNvPr>
          <p:cNvSpPr txBox="1"/>
          <p:nvPr/>
        </p:nvSpPr>
        <p:spPr>
          <a:xfrm>
            <a:off x="473825" y="307571"/>
            <a:ext cx="10831483" cy="369332"/>
          </a:xfrm>
          <a:prstGeom prst="rect">
            <a:avLst/>
          </a:prstGeom>
          <a:noFill/>
        </p:spPr>
        <p:txBody>
          <a:bodyPr wrap="square" rtlCol="0">
            <a:spAutoFit/>
          </a:bodyPr>
          <a:lstStyle/>
          <a:p>
            <a:pPr algn="ctr"/>
            <a:r>
              <a:rPr lang="en-US" dirty="0"/>
              <a:t>Vamos a crear algunos graficos dentro del reporte, de forma muy sencilla, como veremos a continuación.</a:t>
            </a:r>
            <a:endParaRPr lang="es-ES" dirty="0"/>
          </a:p>
        </p:txBody>
      </p:sp>
      <p:pic>
        <p:nvPicPr>
          <p:cNvPr id="4" name="Imagen 3">
            <a:extLst>
              <a:ext uri="{FF2B5EF4-FFF2-40B4-BE49-F238E27FC236}">
                <a16:creationId xmlns:a16="http://schemas.microsoft.com/office/drawing/2014/main" id="{33E6D662-80AC-4007-907F-FC94B3D6C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96" y="1226009"/>
            <a:ext cx="6115577" cy="4642776"/>
          </a:xfrm>
          <a:prstGeom prst="rect">
            <a:avLst/>
          </a:prstGeom>
        </p:spPr>
      </p:pic>
      <p:sp>
        <p:nvSpPr>
          <p:cNvPr id="5" name="Rectángulo: esquinas redondeadas 4">
            <a:extLst>
              <a:ext uri="{FF2B5EF4-FFF2-40B4-BE49-F238E27FC236}">
                <a16:creationId xmlns:a16="http://schemas.microsoft.com/office/drawing/2014/main" id="{B21BC77B-EBAA-4537-AC49-A747A66FC1F2}"/>
              </a:ext>
            </a:extLst>
          </p:cNvPr>
          <p:cNvSpPr/>
          <p:nvPr/>
        </p:nvSpPr>
        <p:spPr>
          <a:xfrm>
            <a:off x="631767" y="2818014"/>
            <a:ext cx="5702531" cy="2344189"/>
          </a:xfrm>
          <a:prstGeom prst="round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lecha: hacia abajo 5">
            <a:extLst>
              <a:ext uri="{FF2B5EF4-FFF2-40B4-BE49-F238E27FC236}">
                <a16:creationId xmlns:a16="http://schemas.microsoft.com/office/drawing/2014/main" id="{EC782D60-DFAD-42AF-8530-D274F07E1274}"/>
              </a:ext>
            </a:extLst>
          </p:cNvPr>
          <p:cNvSpPr/>
          <p:nvPr/>
        </p:nvSpPr>
        <p:spPr>
          <a:xfrm>
            <a:off x="3208713" y="2892829"/>
            <a:ext cx="257694" cy="1978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1C328D74-1E86-4CD7-9EE3-0E25065EFE5D}"/>
              </a:ext>
            </a:extLst>
          </p:cNvPr>
          <p:cNvSpPr txBox="1"/>
          <p:nvPr/>
        </p:nvSpPr>
        <p:spPr>
          <a:xfrm>
            <a:off x="6907875" y="2510444"/>
            <a:ext cx="4987637" cy="2585323"/>
          </a:xfrm>
          <a:prstGeom prst="rect">
            <a:avLst/>
          </a:prstGeom>
          <a:noFill/>
        </p:spPr>
        <p:txBody>
          <a:bodyPr wrap="square" rtlCol="0">
            <a:spAutoFit/>
          </a:bodyPr>
          <a:lstStyle/>
          <a:p>
            <a:pPr algn="just"/>
            <a:r>
              <a:rPr lang="en-US" dirty="0"/>
              <a:t>Aqui en nuestro Diseñador de reporte, bajamos un poco el area de la seccion 4, lo mas abajo que podamos para agregar un grafico o varios, y esto lo Hacemos dando click derecho en el area, insertar y escogemos Grafico, alli nos saldran varias opciones, y de acuerdo al Documento que ya tienen en su poder sanbran que tipo de graficos escoger de acuerdo a la informacion que tenemos que Presentar al Gerente o la Administracion.</a:t>
            </a:r>
            <a:endParaRPr lang="es-ES" dirty="0"/>
          </a:p>
        </p:txBody>
      </p:sp>
    </p:spTree>
    <p:extLst>
      <p:ext uri="{BB962C8B-B14F-4D97-AF65-F5344CB8AC3E}">
        <p14:creationId xmlns:p14="http://schemas.microsoft.com/office/powerpoint/2010/main" val="2302270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E2F9875-5652-47BF-A052-C284268B7841}"/>
              </a:ext>
            </a:extLst>
          </p:cNvPr>
          <p:cNvPicPr>
            <a:picLocks noChangeAspect="1"/>
          </p:cNvPicPr>
          <p:nvPr/>
        </p:nvPicPr>
        <p:blipFill>
          <a:blip r:embed="rId2"/>
          <a:stretch>
            <a:fillRect/>
          </a:stretch>
        </p:blipFill>
        <p:spPr>
          <a:xfrm>
            <a:off x="4519369" y="1629031"/>
            <a:ext cx="7496775" cy="4572000"/>
          </a:xfrm>
          <a:prstGeom prst="rect">
            <a:avLst/>
          </a:prstGeom>
        </p:spPr>
      </p:pic>
      <p:sp>
        <p:nvSpPr>
          <p:cNvPr id="4" name="CuadroTexto 3">
            <a:extLst>
              <a:ext uri="{FF2B5EF4-FFF2-40B4-BE49-F238E27FC236}">
                <a16:creationId xmlns:a16="http://schemas.microsoft.com/office/drawing/2014/main" id="{8DFA73C2-F68B-4833-BBC0-B08C300380D0}"/>
              </a:ext>
            </a:extLst>
          </p:cNvPr>
          <p:cNvSpPr txBox="1"/>
          <p:nvPr/>
        </p:nvSpPr>
        <p:spPr>
          <a:xfrm>
            <a:off x="881149" y="216131"/>
            <a:ext cx="10390909" cy="646331"/>
          </a:xfrm>
          <a:prstGeom prst="rect">
            <a:avLst/>
          </a:prstGeom>
          <a:noFill/>
        </p:spPr>
        <p:txBody>
          <a:bodyPr wrap="square" rtlCol="0">
            <a:spAutoFit/>
          </a:bodyPr>
          <a:lstStyle/>
          <a:p>
            <a:pPr algn="just"/>
            <a:r>
              <a:rPr lang="en-US" dirty="0"/>
              <a:t>Al dar click e insertar el grafico nos saldra esta Ventana y soltamos en el espacio que tenemos seguido nos saldra una Ventana para que elijamos la Fuente de datos, que queremos Presentar, y sus campos.</a:t>
            </a:r>
            <a:endParaRPr lang="es-ES" dirty="0"/>
          </a:p>
        </p:txBody>
      </p:sp>
      <p:pic>
        <p:nvPicPr>
          <p:cNvPr id="5" name="Imagen 4">
            <a:extLst>
              <a:ext uri="{FF2B5EF4-FFF2-40B4-BE49-F238E27FC236}">
                <a16:creationId xmlns:a16="http://schemas.microsoft.com/office/drawing/2014/main" id="{BD0FC44B-3940-4AB6-BCF4-6724FEF4257C}"/>
              </a:ext>
            </a:extLst>
          </p:cNvPr>
          <p:cNvPicPr>
            <a:picLocks noChangeAspect="1"/>
          </p:cNvPicPr>
          <p:nvPr/>
        </p:nvPicPr>
        <p:blipFill>
          <a:blip r:embed="rId3"/>
          <a:stretch>
            <a:fillRect/>
          </a:stretch>
        </p:blipFill>
        <p:spPr>
          <a:xfrm>
            <a:off x="355318" y="1326291"/>
            <a:ext cx="3864169" cy="5177481"/>
          </a:xfrm>
          <a:prstGeom prst="rect">
            <a:avLst/>
          </a:prstGeom>
        </p:spPr>
      </p:pic>
    </p:spTree>
    <p:extLst>
      <p:ext uri="{BB962C8B-B14F-4D97-AF65-F5344CB8AC3E}">
        <p14:creationId xmlns:p14="http://schemas.microsoft.com/office/powerpoint/2010/main" val="283284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6FF321F-A013-452E-ADB5-251080CBE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27" y="1185915"/>
            <a:ext cx="7315682" cy="5389452"/>
          </a:xfrm>
          <a:prstGeom prst="rect">
            <a:avLst/>
          </a:prstGeom>
        </p:spPr>
      </p:pic>
      <p:sp>
        <p:nvSpPr>
          <p:cNvPr id="4" name="CuadroTexto 3">
            <a:extLst>
              <a:ext uri="{FF2B5EF4-FFF2-40B4-BE49-F238E27FC236}">
                <a16:creationId xmlns:a16="http://schemas.microsoft.com/office/drawing/2014/main" id="{70ABABE2-F3B6-4766-835F-C304AC34EE29}"/>
              </a:ext>
            </a:extLst>
          </p:cNvPr>
          <p:cNvSpPr txBox="1"/>
          <p:nvPr/>
        </p:nvSpPr>
        <p:spPr>
          <a:xfrm>
            <a:off x="270165" y="282633"/>
            <a:ext cx="11585862" cy="646331"/>
          </a:xfrm>
          <a:prstGeom prst="rect">
            <a:avLst/>
          </a:prstGeom>
          <a:noFill/>
        </p:spPr>
        <p:txBody>
          <a:bodyPr wrap="square" rtlCol="0">
            <a:spAutoFit/>
          </a:bodyPr>
          <a:lstStyle/>
          <a:p>
            <a:pPr algn="just"/>
            <a:r>
              <a:rPr lang="en-US" dirty="0"/>
              <a:t>Aqui podemos observer el cuadro, y alli vamos a buscar nuestro procedimientos almacenados, para que cuando se haga una consulta los graficos tambien surtan efecto.</a:t>
            </a:r>
            <a:endParaRPr lang="es-ES" dirty="0"/>
          </a:p>
        </p:txBody>
      </p:sp>
    </p:spTree>
    <p:extLst>
      <p:ext uri="{BB962C8B-B14F-4D97-AF65-F5344CB8AC3E}">
        <p14:creationId xmlns:p14="http://schemas.microsoft.com/office/powerpoint/2010/main" val="2888212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7935C1D-26AA-4FD6-8910-68248ECEF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060" y="2172798"/>
            <a:ext cx="5123335" cy="3732416"/>
          </a:xfrm>
          <a:prstGeom prst="rect">
            <a:avLst/>
          </a:prstGeom>
        </p:spPr>
      </p:pic>
      <p:pic>
        <p:nvPicPr>
          <p:cNvPr id="5" name="Imagen 4">
            <a:extLst>
              <a:ext uri="{FF2B5EF4-FFF2-40B4-BE49-F238E27FC236}">
                <a16:creationId xmlns:a16="http://schemas.microsoft.com/office/drawing/2014/main" id="{18BB1251-D6E1-4AC3-A6FB-BCEB138D2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13" y="2172798"/>
            <a:ext cx="5376487" cy="3892315"/>
          </a:xfrm>
          <a:prstGeom prst="rect">
            <a:avLst/>
          </a:prstGeom>
        </p:spPr>
      </p:pic>
      <p:sp>
        <p:nvSpPr>
          <p:cNvPr id="6" name="CuadroTexto 5">
            <a:extLst>
              <a:ext uri="{FF2B5EF4-FFF2-40B4-BE49-F238E27FC236}">
                <a16:creationId xmlns:a16="http://schemas.microsoft.com/office/drawing/2014/main" id="{86B12D32-D6CE-422D-AFA6-9B9BFF392CA7}"/>
              </a:ext>
            </a:extLst>
          </p:cNvPr>
          <p:cNvSpPr txBox="1"/>
          <p:nvPr/>
        </p:nvSpPr>
        <p:spPr>
          <a:xfrm>
            <a:off x="303877" y="214122"/>
            <a:ext cx="11575010" cy="1477328"/>
          </a:xfrm>
          <a:prstGeom prst="rect">
            <a:avLst/>
          </a:prstGeom>
          <a:noFill/>
        </p:spPr>
        <p:txBody>
          <a:bodyPr wrap="square" rtlCol="0">
            <a:spAutoFit/>
          </a:bodyPr>
          <a:lstStyle/>
          <a:p>
            <a:pPr algn="just"/>
            <a:r>
              <a:rPr lang="en-US" dirty="0"/>
              <a:t>Aqui existen varias opciones para configurar los graficos, y muchos graficos los cuales podemos Aplicar a nuestros reportes, pero vamos a probar algunos, en nuestro caso vamos a escoger ese primero que tenemos ahi, y luego vamos a la pestaña datos, y alli vamos a elegir el vendedor, y el cliente, y le damos a la flecha de arriba para agregarla al primer cuadro, y luego Elegimos mas abajo el producto y el monto, y le damos a la flecha de abajo y lo Agregamos al Segundo cuadro mas abajo. Le damos a aceptar.</a:t>
            </a:r>
            <a:endParaRPr lang="es-ES" dirty="0"/>
          </a:p>
        </p:txBody>
      </p:sp>
    </p:spTree>
    <p:extLst>
      <p:ext uri="{BB962C8B-B14F-4D97-AF65-F5344CB8AC3E}">
        <p14:creationId xmlns:p14="http://schemas.microsoft.com/office/powerpoint/2010/main" val="17831420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B6391AC-9E16-4B10-B28D-2B3551080DDC}"/>
              </a:ext>
            </a:extLst>
          </p:cNvPr>
          <p:cNvSpPr txBox="1"/>
          <p:nvPr/>
        </p:nvSpPr>
        <p:spPr>
          <a:xfrm>
            <a:off x="2635060" y="181211"/>
            <a:ext cx="7639397" cy="369332"/>
          </a:xfrm>
          <a:prstGeom prst="rect">
            <a:avLst/>
          </a:prstGeom>
          <a:noFill/>
        </p:spPr>
        <p:txBody>
          <a:bodyPr wrap="square" rtlCol="0">
            <a:spAutoFit/>
          </a:bodyPr>
          <a:lstStyle/>
          <a:p>
            <a:r>
              <a:rPr lang="en-US" dirty="0"/>
              <a:t>Aqui nos saldra este cuadro, lo expandimos como mejor queremos.</a:t>
            </a:r>
            <a:endParaRPr lang="es-ES" dirty="0"/>
          </a:p>
        </p:txBody>
      </p:sp>
      <p:pic>
        <p:nvPicPr>
          <p:cNvPr id="5" name="Imagen 4">
            <a:extLst>
              <a:ext uri="{FF2B5EF4-FFF2-40B4-BE49-F238E27FC236}">
                <a16:creationId xmlns:a16="http://schemas.microsoft.com/office/drawing/2014/main" id="{F0AF5FE6-16AE-493D-8B54-46E7AE709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969" y="538197"/>
            <a:ext cx="10241221" cy="6239684"/>
          </a:xfrm>
          <a:prstGeom prst="rect">
            <a:avLst/>
          </a:prstGeom>
        </p:spPr>
      </p:pic>
    </p:spTree>
    <p:extLst>
      <p:ext uri="{BB962C8B-B14F-4D97-AF65-F5344CB8AC3E}">
        <p14:creationId xmlns:p14="http://schemas.microsoft.com/office/powerpoint/2010/main" val="1429353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22354AD-4F9B-4119-9B46-6BD157D48F4D}"/>
              </a:ext>
            </a:extLst>
          </p:cNvPr>
          <p:cNvSpPr txBox="1"/>
          <p:nvPr/>
        </p:nvSpPr>
        <p:spPr>
          <a:xfrm>
            <a:off x="390698" y="147568"/>
            <a:ext cx="11446626" cy="923330"/>
          </a:xfrm>
          <a:prstGeom prst="rect">
            <a:avLst/>
          </a:prstGeom>
          <a:noFill/>
        </p:spPr>
        <p:txBody>
          <a:bodyPr wrap="square" rtlCol="0">
            <a:spAutoFit/>
          </a:bodyPr>
          <a:lstStyle/>
          <a:p>
            <a:pPr algn="just"/>
            <a:r>
              <a:rPr lang="en-US" dirty="0"/>
              <a:t>Si le damos a vista previa esto es lo que veriamos, como podemos Analizar, a un Lado estan los vendedores y la linea representa del otro Lado los clientes, y el rango de Compras. Podemos agregarla un titulo al grafico, valores de Etiquetas, etc.</a:t>
            </a:r>
            <a:endParaRPr lang="es-ES" dirty="0"/>
          </a:p>
        </p:txBody>
      </p:sp>
      <p:pic>
        <p:nvPicPr>
          <p:cNvPr id="5" name="Imagen 4">
            <a:extLst>
              <a:ext uri="{FF2B5EF4-FFF2-40B4-BE49-F238E27FC236}">
                <a16:creationId xmlns:a16="http://schemas.microsoft.com/office/drawing/2014/main" id="{E465B28D-F488-4484-82FB-3777725B0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89" y="1070898"/>
            <a:ext cx="11172043" cy="5253569"/>
          </a:xfrm>
          <a:prstGeom prst="rect">
            <a:avLst/>
          </a:prstGeom>
        </p:spPr>
      </p:pic>
    </p:spTree>
    <p:extLst>
      <p:ext uri="{BB962C8B-B14F-4D97-AF65-F5344CB8AC3E}">
        <p14:creationId xmlns:p14="http://schemas.microsoft.com/office/powerpoint/2010/main" val="1887790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6DA65307-FC36-45C8-9035-53C763102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2348046"/>
            <a:ext cx="516255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226225D-F230-4503-BF5F-30FF0FEA2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150" y="3352933"/>
            <a:ext cx="345757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17993548-24EA-4043-BF66-C1D8C10CE56D}"/>
              </a:ext>
            </a:extLst>
          </p:cNvPr>
          <p:cNvPicPr>
            <a:picLocks noChangeAspect="1"/>
          </p:cNvPicPr>
          <p:nvPr/>
        </p:nvPicPr>
        <p:blipFill>
          <a:blip r:embed="rId4"/>
          <a:stretch>
            <a:fillRect/>
          </a:stretch>
        </p:blipFill>
        <p:spPr>
          <a:xfrm>
            <a:off x="2062429" y="526456"/>
            <a:ext cx="7896225" cy="1104900"/>
          </a:xfrm>
          <a:prstGeom prst="rect">
            <a:avLst/>
          </a:prstGeom>
        </p:spPr>
      </p:pic>
    </p:spTree>
    <p:extLst>
      <p:ext uri="{BB962C8B-B14F-4D97-AF65-F5344CB8AC3E}">
        <p14:creationId xmlns:p14="http://schemas.microsoft.com/office/powerpoint/2010/main" val="1955160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7773A7E-002A-4FA5-975D-89A16CE7F75F}"/>
              </a:ext>
            </a:extLst>
          </p:cNvPr>
          <p:cNvPicPr>
            <a:picLocks noChangeAspect="1"/>
          </p:cNvPicPr>
          <p:nvPr/>
        </p:nvPicPr>
        <p:blipFill>
          <a:blip r:embed="rId2"/>
          <a:stretch>
            <a:fillRect/>
          </a:stretch>
        </p:blipFill>
        <p:spPr>
          <a:xfrm>
            <a:off x="739833" y="1955860"/>
            <a:ext cx="3706723" cy="2143992"/>
          </a:xfrm>
          <a:prstGeom prst="rect">
            <a:avLst/>
          </a:prstGeom>
        </p:spPr>
      </p:pic>
      <p:pic>
        <p:nvPicPr>
          <p:cNvPr id="5" name="Imagen 4">
            <a:extLst>
              <a:ext uri="{FF2B5EF4-FFF2-40B4-BE49-F238E27FC236}">
                <a16:creationId xmlns:a16="http://schemas.microsoft.com/office/drawing/2014/main" id="{32B30E91-D839-42DC-B79B-CD4B42037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798" y="704451"/>
            <a:ext cx="4237531" cy="3068756"/>
          </a:xfrm>
          <a:prstGeom prst="rect">
            <a:avLst/>
          </a:prstGeom>
        </p:spPr>
      </p:pic>
      <p:pic>
        <p:nvPicPr>
          <p:cNvPr id="7" name="Imagen 6">
            <a:extLst>
              <a:ext uri="{FF2B5EF4-FFF2-40B4-BE49-F238E27FC236}">
                <a16:creationId xmlns:a16="http://schemas.microsoft.com/office/drawing/2014/main" id="{D05DABE0-7316-4374-AA57-16FD5221A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5060" y="3552081"/>
            <a:ext cx="4024971" cy="2956784"/>
          </a:xfrm>
          <a:prstGeom prst="rect">
            <a:avLst/>
          </a:prstGeom>
        </p:spPr>
      </p:pic>
      <p:sp>
        <p:nvSpPr>
          <p:cNvPr id="8" name="CuadroTexto 7">
            <a:extLst>
              <a:ext uri="{FF2B5EF4-FFF2-40B4-BE49-F238E27FC236}">
                <a16:creationId xmlns:a16="http://schemas.microsoft.com/office/drawing/2014/main" id="{23A2A05C-5A30-47DD-BD2C-BCFE1987C13B}"/>
              </a:ext>
            </a:extLst>
          </p:cNvPr>
          <p:cNvSpPr txBox="1"/>
          <p:nvPr/>
        </p:nvSpPr>
        <p:spPr>
          <a:xfrm>
            <a:off x="241069" y="301395"/>
            <a:ext cx="6201295" cy="923330"/>
          </a:xfrm>
          <a:prstGeom prst="rect">
            <a:avLst/>
          </a:prstGeom>
          <a:noFill/>
        </p:spPr>
        <p:txBody>
          <a:bodyPr wrap="square" rtlCol="0">
            <a:spAutoFit/>
          </a:bodyPr>
          <a:lstStyle/>
          <a:p>
            <a:pPr algn="just"/>
            <a:r>
              <a:rPr lang="en-US" dirty="0"/>
              <a:t>Si damos un click derecho veremos varias opciones, Elegimos asistente de grafico, y alli marcamos en la Pestaña texto, el titulo que queremos, etc.</a:t>
            </a:r>
            <a:endParaRPr lang="es-ES" dirty="0"/>
          </a:p>
        </p:txBody>
      </p:sp>
    </p:spTree>
    <p:extLst>
      <p:ext uri="{BB962C8B-B14F-4D97-AF65-F5344CB8AC3E}">
        <p14:creationId xmlns:p14="http://schemas.microsoft.com/office/powerpoint/2010/main" val="1209771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B9E697A-F581-46B5-9108-F92819FEE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57" y="2116894"/>
            <a:ext cx="4315917" cy="3176420"/>
          </a:xfrm>
          <a:prstGeom prst="rect">
            <a:avLst/>
          </a:prstGeom>
        </p:spPr>
      </p:pic>
      <p:pic>
        <p:nvPicPr>
          <p:cNvPr id="5" name="Imagen 4">
            <a:extLst>
              <a:ext uri="{FF2B5EF4-FFF2-40B4-BE49-F238E27FC236}">
                <a16:creationId xmlns:a16="http://schemas.microsoft.com/office/drawing/2014/main" id="{CE5878D4-81D8-44CA-ABE9-7CDF48381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97" y="1782473"/>
            <a:ext cx="5050598" cy="3693721"/>
          </a:xfrm>
          <a:prstGeom prst="rect">
            <a:avLst/>
          </a:prstGeom>
        </p:spPr>
      </p:pic>
      <p:sp>
        <p:nvSpPr>
          <p:cNvPr id="6" name="CuadroTexto 5">
            <a:extLst>
              <a:ext uri="{FF2B5EF4-FFF2-40B4-BE49-F238E27FC236}">
                <a16:creationId xmlns:a16="http://schemas.microsoft.com/office/drawing/2014/main" id="{4BC36D8C-1BC8-43D3-AB39-30E050B69053}"/>
              </a:ext>
            </a:extLst>
          </p:cNvPr>
          <p:cNvSpPr txBox="1"/>
          <p:nvPr/>
        </p:nvSpPr>
        <p:spPr>
          <a:xfrm>
            <a:off x="399011" y="465513"/>
            <a:ext cx="11504814" cy="646331"/>
          </a:xfrm>
          <a:prstGeom prst="rect">
            <a:avLst/>
          </a:prstGeom>
          <a:noFill/>
        </p:spPr>
        <p:txBody>
          <a:bodyPr wrap="square" rtlCol="0">
            <a:spAutoFit/>
          </a:bodyPr>
          <a:lstStyle/>
          <a:p>
            <a:r>
              <a:rPr lang="en-US" dirty="0"/>
              <a:t>Vamos a crear una nueva Visualizacion, en este caso vamos a escoger una grafico de area y veamos el resultado escogiendo el producto, la cantidad y el monto, a ver como se representa.</a:t>
            </a:r>
            <a:endParaRPr lang="es-ES" dirty="0"/>
          </a:p>
        </p:txBody>
      </p:sp>
    </p:spTree>
    <p:extLst>
      <p:ext uri="{BB962C8B-B14F-4D97-AF65-F5344CB8AC3E}">
        <p14:creationId xmlns:p14="http://schemas.microsoft.com/office/powerpoint/2010/main" val="3451996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94C0432-6C90-41AC-95FD-2FB625964896}"/>
              </a:ext>
            </a:extLst>
          </p:cNvPr>
          <p:cNvSpPr txBox="1"/>
          <p:nvPr/>
        </p:nvSpPr>
        <p:spPr>
          <a:xfrm>
            <a:off x="1745673" y="266007"/>
            <a:ext cx="9052560" cy="369332"/>
          </a:xfrm>
          <a:prstGeom prst="rect">
            <a:avLst/>
          </a:prstGeom>
          <a:noFill/>
        </p:spPr>
        <p:txBody>
          <a:bodyPr wrap="square" rtlCol="0">
            <a:spAutoFit/>
          </a:bodyPr>
          <a:lstStyle/>
          <a:p>
            <a:r>
              <a:rPr lang="en-US" dirty="0"/>
              <a:t>La agrandamos un poco en toda el area y veamos en la vista previa.</a:t>
            </a:r>
            <a:endParaRPr lang="es-ES" dirty="0"/>
          </a:p>
        </p:txBody>
      </p:sp>
      <p:pic>
        <p:nvPicPr>
          <p:cNvPr id="8" name="Imagen 7">
            <a:extLst>
              <a:ext uri="{FF2B5EF4-FFF2-40B4-BE49-F238E27FC236}">
                <a16:creationId xmlns:a16="http://schemas.microsoft.com/office/drawing/2014/main" id="{AC9F8743-D840-4FBD-9CFA-0D48A3CF2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835" y="899759"/>
            <a:ext cx="9526329" cy="5058481"/>
          </a:xfrm>
          <a:prstGeom prst="rect">
            <a:avLst/>
          </a:prstGeom>
        </p:spPr>
      </p:pic>
    </p:spTree>
    <p:extLst>
      <p:ext uri="{BB962C8B-B14F-4D97-AF65-F5344CB8AC3E}">
        <p14:creationId xmlns:p14="http://schemas.microsoft.com/office/powerpoint/2010/main" val="35672621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F0BCB39-BF4D-4876-99E5-B6B68C68D77C}"/>
              </a:ext>
            </a:extLst>
          </p:cNvPr>
          <p:cNvSpPr txBox="1"/>
          <p:nvPr/>
        </p:nvSpPr>
        <p:spPr>
          <a:xfrm>
            <a:off x="473825" y="174568"/>
            <a:ext cx="10931238" cy="646331"/>
          </a:xfrm>
          <a:prstGeom prst="rect">
            <a:avLst/>
          </a:prstGeom>
          <a:noFill/>
        </p:spPr>
        <p:txBody>
          <a:bodyPr wrap="square" rtlCol="0">
            <a:spAutoFit/>
          </a:bodyPr>
          <a:lstStyle/>
          <a:p>
            <a:pPr algn="just"/>
            <a:r>
              <a:rPr lang="en-US" dirty="0"/>
              <a:t>Aqui como vemos, tenemos un grafico donde se representan los producto en la parte baja, y las visualizaciones de picos indican la cantidad y el monto de los mismos.</a:t>
            </a:r>
            <a:endParaRPr lang="es-ES" dirty="0"/>
          </a:p>
        </p:txBody>
      </p:sp>
      <p:pic>
        <p:nvPicPr>
          <p:cNvPr id="6" name="Imagen 5">
            <a:extLst>
              <a:ext uri="{FF2B5EF4-FFF2-40B4-BE49-F238E27FC236}">
                <a16:creationId xmlns:a16="http://schemas.microsoft.com/office/drawing/2014/main" id="{53875E2D-5690-412C-90C2-1918CCD65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66" y="961680"/>
            <a:ext cx="9793067" cy="4934639"/>
          </a:xfrm>
          <a:prstGeom prst="rect">
            <a:avLst/>
          </a:prstGeom>
        </p:spPr>
      </p:pic>
    </p:spTree>
    <p:extLst>
      <p:ext uri="{BB962C8B-B14F-4D97-AF65-F5344CB8AC3E}">
        <p14:creationId xmlns:p14="http://schemas.microsoft.com/office/powerpoint/2010/main" val="714875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9DF48EC-C3DF-4F18-94E7-48BC63028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230" y="1495155"/>
            <a:ext cx="9783540" cy="3867690"/>
          </a:xfrm>
          <a:prstGeom prst="rect">
            <a:avLst/>
          </a:prstGeom>
        </p:spPr>
      </p:pic>
      <p:sp>
        <p:nvSpPr>
          <p:cNvPr id="6" name="CuadroTexto 5">
            <a:extLst>
              <a:ext uri="{FF2B5EF4-FFF2-40B4-BE49-F238E27FC236}">
                <a16:creationId xmlns:a16="http://schemas.microsoft.com/office/drawing/2014/main" id="{30DB54B3-A999-4FD3-8532-608828EEA566}"/>
              </a:ext>
            </a:extLst>
          </p:cNvPr>
          <p:cNvSpPr txBox="1"/>
          <p:nvPr/>
        </p:nvSpPr>
        <p:spPr>
          <a:xfrm>
            <a:off x="1446414" y="435851"/>
            <a:ext cx="8520545" cy="369332"/>
          </a:xfrm>
          <a:prstGeom prst="rect">
            <a:avLst/>
          </a:prstGeom>
          <a:noFill/>
        </p:spPr>
        <p:txBody>
          <a:bodyPr wrap="square" rtlCol="0">
            <a:spAutoFit/>
          </a:bodyPr>
          <a:lstStyle/>
          <a:p>
            <a:r>
              <a:rPr lang="en-US" dirty="0"/>
              <a:t>Como ultimo grafico veamos como se ceria este de dispersion.</a:t>
            </a:r>
            <a:endParaRPr lang="es-ES" dirty="0"/>
          </a:p>
        </p:txBody>
      </p:sp>
    </p:spTree>
    <p:extLst>
      <p:ext uri="{BB962C8B-B14F-4D97-AF65-F5344CB8AC3E}">
        <p14:creationId xmlns:p14="http://schemas.microsoft.com/office/powerpoint/2010/main" val="935492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7504875-7230-4B82-B2C1-BB6614464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019" y="1499918"/>
            <a:ext cx="9935962" cy="3858163"/>
          </a:xfrm>
          <a:prstGeom prst="rect">
            <a:avLst/>
          </a:prstGeom>
        </p:spPr>
      </p:pic>
      <p:sp>
        <p:nvSpPr>
          <p:cNvPr id="4" name="CuadroTexto 3">
            <a:extLst>
              <a:ext uri="{FF2B5EF4-FFF2-40B4-BE49-F238E27FC236}">
                <a16:creationId xmlns:a16="http://schemas.microsoft.com/office/drawing/2014/main" id="{7285FCAE-C5A5-489C-AFB2-EBB3E402303A}"/>
              </a:ext>
            </a:extLst>
          </p:cNvPr>
          <p:cNvSpPr txBox="1"/>
          <p:nvPr/>
        </p:nvSpPr>
        <p:spPr>
          <a:xfrm>
            <a:off x="432260" y="191192"/>
            <a:ext cx="11272059" cy="923330"/>
          </a:xfrm>
          <a:prstGeom prst="rect">
            <a:avLst/>
          </a:prstGeom>
          <a:noFill/>
        </p:spPr>
        <p:txBody>
          <a:bodyPr wrap="square" rtlCol="0">
            <a:spAutoFit/>
          </a:bodyPr>
          <a:lstStyle/>
          <a:p>
            <a:pPr algn="just"/>
            <a:r>
              <a:rPr lang="en-US" dirty="0"/>
              <a:t>Y el resultado final es este como vemos existen muchas opciones a la hora de trabajar informes y hacer graficos, pero veremos ahora como este nos va a parecer algo estatico cuando entremos con las grandes posibilidades que tiene Excel para la Mineria de datos y la Creación de Dashboard.</a:t>
            </a:r>
            <a:endParaRPr lang="es-ES" dirty="0"/>
          </a:p>
        </p:txBody>
      </p:sp>
    </p:spTree>
    <p:extLst>
      <p:ext uri="{BB962C8B-B14F-4D97-AF65-F5344CB8AC3E}">
        <p14:creationId xmlns:p14="http://schemas.microsoft.com/office/powerpoint/2010/main" val="13779730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5BA140-8A4E-48AB-B656-763AEDA46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80" y="388120"/>
            <a:ext cx="11757639" cy="5484645"/>
          </a:xfrm>
          <a:prstGeom prst="rect">
            <a:avLst/>
          </a:prstGeom>
        </p:spPr>
      </p:pic>
    </p:spTree>
    <p:extLst>
      <p:ext uri="{BB962C8B-B14F-4D97-AF65-F5344CB8AC3E}">
        <p14:creationId xmlns:p14="http://schemas.microsoft.com/office/powerpoint/2010/main" val="2494160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14C7F-834E-4C9B-84E9-4342DECB6CAF}"/>
              </a:ext>
            </a:extLst>
          </p:cNvPr>
          <p:cNvPicPr>
            <a:picLocks noChangeAspect="1"/>
          </p:cNvPicPr>
          <p:nvPr/>
        </p:nvPicPr>
        <p:blipFill>
          <a:blip r:embed="rId2"/>
          <a:stretch>
            <a:fillRect/>
          </a:stretch>
        </p:blipFill>
        <p:spPr>
          <a:xfrm>
            <a:off x="0" y="283958"/>
            <a:ext cx="12192000" cy="6290084"/>
          </a:xfrm>
          <a:prstGeom prst="rect">
            <a:avLst/>
          </a:prstGeom>
        </p:spPr>
      </p:pic>
    </p:spTree>
    <p:extLst>
      <p:ext uri="{BB962C8B-B14F-4D97-AF65-F5344CB8AC3E}">
        <p14:creationId xmlns:p14="http://schemas.microsoft.com/office/powerpoint/2010/main" val="2589757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9544F-8EFE-4C05-B4A5-ADDC1E32563E}"/>
              </a:ext>
            </a:extLst>
          </p:cNvPr>
          <p:cNvPicPr>
            <a:picLocks noChangeAspect="1"/>
          </p:cNvPicPr>
          <p:nvPr/>
        </p:nvPicPr>
        <p:blipFill>
          <a:blip r:embed="rId2"/>
          <a:stretch>
            <a:fillRect/>
          </a:stretch>
        </p:blipFill>
        <p:spPr>
          <a:xfrm>
            <a:off x="679390" y="177107"/>
            <a:ext cx="10833219" cy="4641912"/>
          </a:xfrm>
          <a:prstGeom prst="rect">
            <a:avLst/>
          </a:prstGeom>
        </p:spPr>
      </p:pic>
      <p:sp>
        <p:nvSpPr>
          <p:cNvPr id="3" name="TextBox 2">
            <a:extLst>
              <a:ext uri="{FF2B5EF4-FFF2-40B4-BE49-F238E27FC236}">
                <a16:creationId xmlns:a16="http://schemas.microsoft.com/office/drawing/2014/main" id="{E4F19FAD-4F04-469B-B289-DEF52F0C6980}"/>
              </a:ext>
            </a:extLst>
          </p:cNvPr>
          <p:cNvSpPr txBox="1"/>
          <p:nvPr/>
        </p:nvSpPr>
        <p:spPr>
          <a:xfrm>
            <a:off x="153823" y="5407377"/>
            <a:ext cx="11699194" cy="507831"/>
          </a:xfrm>
          <a:prstGeom prst="rect">
            <a:avLst/>
          </a:prstGeom>
          <a:noFill/>
        </p:spPr>
        <p:txBody>
          <a:bodyPr wrap="square">
            <a:spAutoFit/>
          </a:bodyPr>
          <a:lstStyle/>
          <a:p>
            <a:r>
              <a:rPr lang="es-DO" sz="900" dirty="0">
                <a:solidFill>
                  <a:srgbClr val="0000FF"/>
                </a:solidFill>
                <a:highlight>
                  <a:srgbClr val="FFFF00"/>
                </a:highlight>
                <a:latin typeface="Consolas" panose="020B0609020204030204" pitchFamily="49" charset="0"/>
              </a:rPr>
              <a:t>&lt;</a:t>
            </a:r>
            <a:r>
              <a:rPr lang="es-DO" sz="900" dirty="0" err="1">
                <a:solidFill>
                  <a:srgbClr val="A31515"/>
                </a:solidFill>
                <a:highlight>
                  <a:srgbClr val="FFFF00"/>
                </a:highlight>
                <a:latin typeface="Consolas" panose="020B0609020204030204" pitchFamily="49" charset="0"/>
              </a:rPr>
              <a:t>connectionStrings</a:t>
            </a:r>
            <a:r>
              <a:rPr lang="es-DO" sz="900" dirty="0">
                <a:solidFill>
                  <a:srgbClr val="0000FF"/>
                </a:solidFill>
                <a:highlight>
                  <a:srgbClr val="FFFF00"/>
                </a:highlight>
                <a:latin typeface="Consolas" panose="020B0609020204030204" pitchFamily="49" charset="0"/>
              </a:rPr>
              <a:t>&gt;</a:t>
            </a:r>
            <a:endParaRPr lang="es-DO" sz="900" dirty="0">
              <a:solidFill>
                <a:srgbClr val="000000"/>
              </a:solidFill>
              <a:highlight>
                <a:srgbClr val="FFFF00"/>
              </a:highlight>
              <a:latin typeface="Consolas" panose="020B0609020204030204" pitchFamily="49" charset="0"/>
            </a:endParaRPr>
          </a:p>
          <a:p>
            <a:r>
              <a:rPr lang="es-DO" sz="900" dirty="0">
                <a:solidFill>
                  <a:srgbClr val="0000FF"/>
                </a:solidFill>
                <a:highlight>
                  <a:srgbClr val="FFFF00"/>
                </a:highlight>
                <a:latin typeface="Consolas" panose="020B0609020204030204" pitchFamily="49" charset="0"/>
              </a:rPr>
              <a:t>&lt;</a:t>
            </a:r>
            <a:r>
              <a:rPr lang="es-DO" sz="900" dirty="0">
                <a:solidFill>
                  <a:srgbClr val="A31515"/>
                </a:solidFill>
                <a:highlight>
                  <a:srgbClr val="FFFF00"/>
                </a:highlight>
                <a:latin typeface="Consolas" panose="020B0609020204030204" pitchFamily="49" charset="0"/>
              </a:rPr>
              <a:t>add</a:t>
            </a:r>
            <a:r>
              <a:rPr lang="es-DO" sz="900" dirty="0">
                <a:solidFill>
                  <a:srgbClr val="0000FF"/>
                </a:solidFill>
                <a:highlight>
                  <a:srgbClr val="FFFF00"/>
                </a:highlight>
                <a:latin typeface="Consolas" panose="020B0609020204030204" pitchFamily="49" charset="0"/>
              </a:rPr>
              <a:t> </a:t>
            </a:r>
            <a:r>
              <a:rPr lang="es-DO" sz="900" dirty="0" err="1">
                <a:solidFill>
                  <a:srgbClr val="FF0000"/>
                </a:solidFill>
                <a:highlight>
                  <a:srgbClr val="FFFF00"/>
                </a:highlight>
                <a:latin typeface="Consolas" panose="020B0609020204030204" pitchFamily="49" charset="0"/>
              </a:rPr>
              <a:t>name</a:t>
            </a:r>
            <a:r>
              <a:rPr lang="es-DO" sz="900" dirty="0">
                <a:solidFill>
                  <a:srgbClr val="0000FF"/>
                </a:solidFill>
                <a:highlight>
                  <a:srgbClr val="FFFF00"/>
                </a:highlight>
                <a:latin typeface="Consolas" panose="020B0609020204030204" pitchFamily="49" charset="0"/>
              </a:rPr>
              <a:t>=</a:t>
            </a:r>
            <a:r>
              <a:rPr lang="es-DO" sz="900" dirty="0">
                <a:solidFill>
                  <a:srgbClr val="000000"/>
                </a:solidFill>
                <a:highlight>
                  <a:srgbClr val="FFFF00"/>
                </a:highlight>
                <a:latin typeface="Consolas" panose="020B0609020204030204" pitchFamily="49" charset="0"/>
              </a:rPr>
              <a:t>"</a:t>
            </a:r>
            <a:r>
              <a:rPr lang="es-DO" sz="900" dirty="0">
                <a:solidFill>
                  <a:srgbClr val="0000FF"/>
                </a:solidFill>
                <a:highlight>
                  <a:srgbClr val="FFFF00"/>
                </a:highlight>
                <a:latin typeface="Consolas" panose="020B0609020204030204" pitchFamily="49" charset="0"/>
              </a:rPr>
              <a:t>JUANCITO</a:t>
            </a:r>
            <a:r>
              <a:rPr lang="es-DO" sz="900" dirty="0">
                <a:solidFill>
                  <a:srgbClr val="000000"/>
                </a:solidFill>
                <a:highlight>
                  <a:srgbClr val="FFFF00"/>
                </a:highlight>
                <a:latin typeface="Consolas" panose="020B0609020204030204" pitchFamily="49" charset="0"/>
              </a:rPr>
              <a:t>"</a:t>
            </a:r>
            <a:r>
              <a:rPr lang="es-DO" sz="900" dirty="0">
                <a:solidFill>
                  <a:srgbClr val="0000FF"/>
                </a:solidFill>
                <a:highlight>
                  <a:srgbClr val="FFFF00"/>
                </a:highlight>
                <a:latin typeface="Consolas" panose="020B0609020204030204" pitchFamily="49" charset="0"/>
              </a:rPr>
              <a:t> </a:t>
            </a:r>
            <a:r>
              <a:rPr lang="es-DO" sz="900" dirty="0" err="1">
                <a:solidFill>
                  <a:srgbClr val="FF0000"/>
                </a:solidFill>
                <a:highlight>
                  <a:srgbClr val="FFFF00"/>
                </a:highlight>
                <a:latin typeface="Consolas" panose="020B0609020204030204" pitchFamily="49" charset="0"/>
              </a:rPr>
              <a:t>connectionString</a:t>
            </a:r>
            <a:r>
              <a:rPr lang="es-DO" sz="900" dirty="0">
                <a:solidFill>
                  <a:srgbClr val="0000FF"/>
                </a:solidFill>
                <a:highlight>
                  <a:srgbClr val="FFFF00"/>
                </a:highlight>
                <a:latin typeface="Consolas" panose="020B0609020204030204" pitchFamily="49" charset="0"/>
              </a:rPr>
              <a:t>=</a:t>
            </a:r>
            <a:r>
              <a:rPr lang="es-DO" sz="900" dirty="0">
                <a:solidFill>
                  <a:srgbClr val="000000"/>
                </a:solidFill>
                <a:highlight>
                  <a:srgbClr val="FFFF00"/>
                </a:highlight>
                <a:latin typeface="Consolas" panose="020B0609020204030204" pitchFamily="49" charset="0"/>
              </a:rPr>
              <a:t>"</a:t>
            </a:r>
            <a:r>
              <a:rPr lang="es-DO" sz="900" dirty="0">
                <a:solidFill>
                  <a:srgbClr val="0000FF"/>
                </a:solidFill>
                <a:highlight>
                  <a:srgbClr val="FFFF00"/>
                </a:highlight>
                <a:latin typeface="Consolas" panose="020B0609020204030204" pitchFamily="49" charset="0"/>
              </a:rPr>
              <a:t>Data Source=</a:t>
            </a:r>
            <a:r>
              <a:rPr lang="es-DO" sz="900" dirty="0" err="1">
                <a:solidFill>
                  <a:srgbClr val="0000FF"/>
                </a:solidFill>
                <a:highlight>
                  <a:srgbClr val="FFFF00"/>
                </a:highlight>
                <a:latin typeface="Consolas" panose="020B0609020204030204" pitchFamily="49" charset="0"/>
              </a:rPr>
              <a:t>JUANCITO;Initial</a:t>
            </a:r>
            <a:r>
              <a:rPr lang="es-DO" sz="900" dirty="0">
                <a:solidFill>
                  <a:srgbClr val="0000FF"/>
                </a:solidFill>
                <a:highlight>
                  <a:srgbClr val="FFFF00"/>
                </a:highlight>
                <a:latin typeface="Consolas" panose="020B0609020204030204" pitchFamily="49" charset="0"/>
              </a:rPr>
              <a:t> </a:t>
            </a:r>
            <a:r>
              <a:rPr lang="es-DO" sz="900" dirty="0" err="1">
                <a:solidFill>
                  <a:srgbClr val="0000FF"/>
                </a:solidFill>
                <a:highlight>
                  <a:srgbClr val="FFFF00"/>
                </a:highlight>
                <a:latin typeface="Consolas" panose="020B0609020204030204" pitchFamily="49" charset="0"/>
              </a:rPr>
              <a:t>Catalog</a:t>
            </a:r>
            <a:r>
              <a:rPr lang="es-DO" sz="900" dirty="0">
                <a:solidFill>
                  <a:srgbClr val="0000FF"/>
                </a:solidFill>
                <a:highlight>
                  <a:srgbClr val="FFFF00"/>
                </a:highlight>
                <a:latin typeface="Consolas" panose="020B0609020204030204" pitchFamily="49" charset="0"/>
              </a:rPr>
              <a:t>=EJEMPLO_DCD_1050_ENERO_ABRIL_2022_V1;Integrated Security=True</a:t>
            </a:r>
            <a:r>
              <a:rPr lang="es-DO" sz="900" dirty="0">
                <a:solidFill>
                  <a:srgbClr val="000000"/>
                </a:solidFill>
                <a:highlight>
                  <a:srgbClr val="FFFF00"/>
                </a:highlight>
                <a:latin typeface="Consolas" panose="020B0609020204030204" pitchFamily="49" charset="0"/>
              </a:rPr>
              <a:t>"</a:t>
            </a:r>
            <a:r>
              <a:rPr lang="es-DO" sz="900" dirty="0">
                <a:solidFill>
                  <a:srgbClr val="0000FF"/>
                </a:solidFill>
                <a:highlight>
                  <a:srgbClr val="FFFF00"/>
                </a:highlight>
                <a:latin typeface="Consolas" panose="020B0609020204030204" pitchFamily="49" charset="0"/>
              </a:rPr>
              <a:t> </a:t>
            </a:r>
            <a:r>
              <a:rPr lang="es-DO" sz="900" dirty="0" err="1">
                <a:solidFill>
                  <a:srgbClr val="FF0000"/>
                </a:solidFill>
                <a:highlight>
                  <a:srgbClr val="FFFF00"/>
                </a:highlight>
                <a:latin typeface="Consolas" panose="020B0609020204030204" pitchFamily="49" charset="0"/>
              </a:rPr>
              <a:t>providerName</a:t>
            </a:r>
            <a:r>
              <a:rPr lang="es-DO" sz="900" dirty="0">
                <a:solidFill>
                  <a:srgbClr val="0000FF"/>
                </a:solidFill>
                <a:highlight>
                  <a:srgbClr val="FFFF00"/>
                </a:highlight>
                <a:latin typeface="Consolas" panose="020B0609020204030204" pitchFamily="49" charset="0"/>
              </a:rPr>
              <a:t>=</a:t>
            </a:r>
            <a:r>
              <a:rPr lang="es-DO" sz="900" dirty="0">
                <a:solidFill>
                  <a:srgbClr val="000000"/>
                </a:solidFill>
                <a:highlight>
                  <a:srgbClr val="FFFF00"/>
                </a:highlight>
                <a:latin typeface="Consolas" panose="020B0609020204030204" pitchFamily="49" charset="0"/>
              </a:rPr>
              <a:t>"</a:t>
            </a:r>
            <a:r>
              <a:rPr lang="es-DO" sz="900" dirty="0" err="1">
                <a:solidFill>
                  <a:srgbClr val="0000FF"/>
                </a:solidFill>
                <a:highlight>
                  <a:srgbClr val="FFFF00"/>
                </a:highlight>
                <a:latin typeface="Consolas" panose="020B0609020204030204" pitchFamily="49" charset="0"/>
              </a:rPr>
              <a:t>System.Data.sqlClient</a:t>
            </a:r>
            <a:r>
              <a:rPr lang="es-DO" sz="900" dirty="0">
                <a:solidFill>
                  <a:srgbClr val="000000"/>
                </a:solidFill>
                <a:highlight>
                  <a:srgbClr val="FFFF00"/>
                </a:highlight>
                <a:latin typeface="Consolas" panose="020B0609020204030204" pitchFamily="49" charset="0"/>
              </a:rPr>
              <a:t>"</a:t>
            </a:r>
            <a:r>
              <a:rPr lang="es-DO" sz="900" dirty="0">
                <a:solidFill>
                  <a:srgbClr val="0000FF"/>
                </a:solidFill>
                <a:highlight>
                  <a:srgbClr val="FFFF00"/>
                </a:highlight>
                <a:latin typeface="Consolas" panose="020B0609020204030204" pitchFamily="49" charset="0"/>
              </a:rPr>
              <a:t>/&gt;</a:t>
            </a:r>
            <a:endParaRPr lang="es-DO" sz="900" dirty="0">
              <a:solidFill>
                <a:srgbClr val="000000"/>
              </a:solidFill>
              <a:highlight>
                <a:srgbClr val="FFFF00"/>
              </a:highlight>
              <a:latin typeface="Consolas" panose="020B0609020204030204" pitchFamily="49" charset="0"/>
            </a:endParaRPr>
          </a:p>
          <a:p>
            <a:r>
              <a:rPr lang="es-DO" sz="900" dirty="0">
                <a:solidFill>
                  <a:srgbClr val="0000FF"/>
                </a:solidFill>
                <a:highlight>
                  <a:srgbClr val="FFFF00"/>
                </a:highlight>
                <a:latin typeface="Consolas" panose="020B0609020204030204" pitchFamily="49" charset="0"/>
              </a:rPr>
              <a:t>&lt;/</a:t>
            </a:r>
            <a:r>
              <a:rPr lang="es-DO" sz="900" dirty="0" err="1">
                <a:solidFill>
                  <a:srgbClr val="A31515"/>
                </a:solidFill>
                <a:highlight>
                  <a:srgbClr val="FFFF00"/>
                </a:highlight>
                <a:latin typeface="Consolas" panose="020B0609020204030204" pitchFamily="49" charset="0"/>
              </a:rPr>
              <a:t>connectionStrings</a:t>
            </a:r>
            <a:r>
              <a:rPr lang="es-DO" sz="900" dirty="0">
                <a:solidFill>
                  <a:srgbClr val="0000FF"/>
                </a:solidFill>
                <a:highlight>
                  <a:srgbClr val="FFFF00"/>
                </a:highlight>
                <a:latin typeface="Consolas" panose="020B0609020204030204" pitchFamily="49" charset="0"/>
              </a:rPr>
              <a:t>&gt;</a:t>
            </a:r>
            <a:endParaRPr lang="es-DO" sz="900" dirty="0">
              <a:highlight>
                <a:srgbClr val="FFFF00"/>
              </a:highlight>
            </a:endParaRPr>
          </a:p>
        </p:txBody>
      </p:sp>
    </p:spTree>
    <p:extLst>
      <p:ext uri="{BB962C8B-B14F-4D97-AF65-F5344CB8AC3E}">
        <p14:creationId xmlns:p14="http://schemas.microsoft.com/office/powerpoint/2010/main" val="10467865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7A0D2A-D939-45D6-A1D1-D54DD8D286B5}"/>
              </a:ext>
            </a:extLst>
          </p:cNvPr>
          <p:cNvSpPr txBox="1"/>
          <p:nvPr/>
        </p:nvSpPr>
        <p:spPr>
          <a:xfrm>
            <a:off x="188008" y="297346"/>
            <a:ext cx="11579551" cy="6070893"/>
          </a:xfrm>
          <a:prstGeom prst="rect">
            <a:avLst/>
          </a:prstGeom>
          <a:noFill/>
        </p:spPr>
        <p:txBody>
          <a:bodyPr wrap="square">
            <a:spAutoFit/>
          </a:bodyPr>
          <a:lstStyle/>
          <a:p>
            <a:r>
              <a:rPr lang="es-DO" sz="1050" dirty="0" err="1">
                <a:solidFill>
                  <a:srgbClr val="0000FF"/>
                </a:solidFill>
                <a:latin typeface="Consolas" panose="020B0609020204030204" pitchFamily="49" charset="0"/>
              </a:rPr>
              <a:t>Imports</a:t>
            </a:r>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System.Configuration</a:t>
            </a:r>
            <a:endParaRPr lang="es-DO" sz="1050" dirty="0">
              <a:solidFill>
                <a:srgbClr val="000000"/>
              </a:solidFill>
              <a:latin typeface="Consolas" panose="020B0609020204030204" pitchFamily="49" charset="0"/>
            </a:endParaRPr>
          </a:p>
          <a:p>
            <a:r>
              <a:rPr lang="es-DO" sz="1050" dirty="0" err="1">
                <a:solidFill>
                  <a:srgbClr val="0000FF"/>
                </a:solidFill>
                <a:latin typeface="Consolas" panose="020B0609020204030204" pitchFamily="49" charset="0"/>
              </a:rPr>
              <a:t>Imports</a:t>
            </a:r>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System.Data</a:t>
            </a:r>
            <a:endParaRPr lang="es-DO" sz="1050" dirty="0">
              <a:solidFill>
                <a:srgbClr val="000000"/>
              </a:solidFill>
              <a:latin typeface="Consolas" panose="020B0609020204030204" pitchFamily="49" charset="0"/>
            </a:endParaRPr>
          </a:p>
          <a:p>
            <a:r>
              <a:rPr lang="es-DO" sz="1050" dirty="0" err="1">
                <a:solidFill>
                  <a:srgbClr val="0000FF"/>
                </a:solidFill>
                <a:latin typeface="Consolas" panose="020B0609020204030204" pitchFamily="49" charset="0"/>
              </a:rPr>
              <a:t>Imports</a:t>
            </a:r>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System.Data.SqlClient</a:t>
            </a:r>
            <a:endParaRPr lang="es-DO"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s-DO" sz="1050" dirty="0">
                <a:solidFill>
                  <a:srgbClr val="0000FF"/>
                </a:solidFill>
                <a:latin typeface="Consolas" panose="020B0609020204030204" pitchFamily="49" charset="0"/>
              </a:rPr>
              <a:t>Public</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Class</a:t>
            </a:r>
            <a:r>
              <a:rPr lang="es-DO" sz="1050" dirty="0">
                <a:solidFill>
                  <a:srgbClr val="000000"/>
                </a:solidFill>
                <a:latin typeface="Consolas" panose="020B0609020204030204" pitchFamily="49" charset="0"/>
              </a:rPr>
              <a:t> </a:t>
            </a:r>
            <a:r>
              <a:rPr lang="es-DO" sz="1050" dirty="0" err="1">
                <a:solidFill>
                  <a:srgbClr val="2B91AF"/>
                </a:solidFill>
                <a:latin typeface="Consolas" panose="020B0609020204030204" pitchFamily="49" charset="0"/>
              </a:rPr>
              <a:t>DatagridVentasvb</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Private</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Sub</a:t>
            </a:r>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DatagridVentasvb_Load</a:t>
            </a:r>
            <a:r>
              <a:rPr lang="es-DO" sz="1050" dirty="0">
                <a:solidFill>
                  <a:srgbClr val="000000"/>
                </a:solidFill>
                <a:latin typeface="Consolas" panose="020B0609020204030204" pitchFamily="49" charset="0"/>
              </a:rPr>
              <a:t>(sender </a:t>
            </a:r>
            <a:r>
              <a:rPr lang="es-DO" sz="1050" dirty="0">
                <a:solidFill>
                  <a:srgbClr val="0000FF"/>
                </a:solidFill>
                <a:latin typeface="Consolas" panose="020B0609020204030204" pitchFamily="49" charset="0"/>
              </a:rPr>
              <a:t>As</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Object</a:t>
            </a:r>
            <a:r>
              <a:rPr lang="es-DO" sz="1050" dirty="0">
                <a:solidFill>
                  <a:srgbClr val="000000"/>
                </a:solidFill>
                <a:latin typeface="Consolas" panose="020B0609020204030204" pitchFamily="49" charset="0"/>
              </a:rPr>
              <a:t>, e </a:t>
            </a:r>
            <a:r>
              <a:rPr lang="es-DO" sz="1050" dirty="0">
                <a:solidFill>
                  <a:srgbClr val="0000FF"/>
                </a:solidFill>
                <a:latin typeface="Consolas" panose="020B0609020204030204" pitchFamily="49" charset="0"/>
              </a:rPr>
              <a:t>As</a:t>
            </a:r>
            <a:r>
              <a:rPr lang="es-DO" sz="1050" dirty="0">
                <a:solidFill>
                  <a:srgbClr val="000000"/>
                </a:solidFill>
                <a:latin typeface="Consolas" panose="020B0609020204030204" pitchFamily="49" charset="0"/>
              </a:rPr>
              <a:t> EventArgs) </a:t>
            </a:r>
            <a:r>
              <a:rPr lang="es-DO" sz="1050" dirty="0">
                <a:solidFill>
                  <a:srgbClr val="0000FF"/>
                </a:solidFill>
                <a:latin typeface="Consolas" panose="020B0609020204030204" pitchFamily="49" charset="0"/>
              </a:rPr>
              <a:t>Handles</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MyBase</a:t>
            </a:r>
            <a:r>
              <a:rPr lang="es-DO" sz="1050" dirty="0">
                <a:solidFill>
                  <a:srgbClr val="000000"/>
                </a:solidFill>
                <a:latin typeface="Consolas" panose="020B0609020204030204" pitchFamily="49" charset="0"/>
              </a:rPr>
              <a:t>.Load</a:t>
            </a: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err="1">
                <a:solidFill>
                  <a:srgbClr val="0000FF"/>
                </a:solidFill>
                <a:latin typeface="Consolas" panose="020B0609020204030204" pitchFamily="49" charset="0"/>
              </a:rPr>
              <a:t>Me</a:t>
            </a:r>
            <a:r>
              <a:rPr lang="es-DO" sz="1050" dirty="0" err="1">
                <a:solidFill>
                  <a:srgbClr val="000000"/>
                </a:solidFill>
                <a:latin typeface="Consolas" panose="020B0609020204030204" pitchFamily="49" charset="0"/>
              </a:rPr>
              <a:t>.CenterToScreen</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DataGridView1.DataSource = GetDataGridView1List()</a:t>
            </a: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End</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Sub</a:t>
            </a:r>
            <a:endParaRPr lang="es-DO"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Private</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Function</a:t>
            </a:r>
            <a:r>
              <a:rPr lang="en-US" sz="1050" dirty="0">
                <a:solidFill>
                  <a:srgbClr val="000000"/>
                </a:solidFill>
                <a:latin typeface="Consolas" panose="020B0609020204030204" pitchFamily="49" charset="0"/>
              </a:rPr>
              <a:t> GetDataGridView1List() </a:t>
            </a:r>
            <a:r>
              <a:rPr lang="en-US" sz="1050" dirty="0">
                <a:solidFill>
                  <a:srgbClr val="0000FF"/>
                </a:solidFill>
                <a:latin typeface="Consolas" panose="020B0609020204030204" pitchFamily="49" charset="0"/>
              </a:rPr>
              <a:t>As</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DataTable</a:t>
            </a:r>
            <a:endParaRPr lang="en-US"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err="1">
                <a:solidFill>
                  <a:srgbClr val="0000FF"/>
                </a:solidFill>
                <a:latin typeface="Consolas" panose="020B0609020204030204" pitchFamily="49" charset="0"/>
              </a:rPr>
              <a:t>Dim</a:t>
            </a:r>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dtVentas</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As</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New</a:t>
            </a:r>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DataTable</a:t>
            </a:r>
            <a:endParaRPr lang="es-DO"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Dim</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connString</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As</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String</a:t>
            </a:r>
            <a:r>
              <a:rPr lang="en-US" sz="1050" dirty="0">
                <a:solidFill>
                  <a:srgbClr val="000000"/>
                </a:solidFill>
                <a:latin typeface="Consolas" panose="020B0609020204030204" pitchFamily="49" charset="0"/>
              </a:rPr>
              <a:t> = </a:t>
            </a:r>
            <a:r>
              <a:rPr lang="en-US" sz="1050" dirty="0" err="1">
                <a:solidFill>
                  <a:srgbClr val="000000"/>
                </a:solidFill>
                <a:latin typeface="Consolas" panose="020B0609020204030204" pitchFamily="49" charset="0"/>
              </a:rPr>
              <a:t>ConfigurationManager.ConnectionStrings</a:t>
            </a:r>
            <a:r>
              <a:rPr lang="en-US" sz="1050" dirty="0">
                <a:solidFill>
                  <a:srgbClr val="000000"/>
                </a:solidFill>
                <a:latin typeface="Consolas" panose="020B0609020204030204" pitchFamily="49" charset="0"/>
              </a:rPr>
              <a:t>(</a:t>
            </a:r>
            <a:r>
              <a:rPr lang="en-US" sz="1050" dirty="0">
                <a:solidFill>
                  <a:srgbClr val="A31515"/>
                </a:solidFill>
                <a:latin typeface="Consolas" panose="020B0609020204030204" pitchFamily="49" charset="0"/>
              </a:rPr>
              <a:t>"JUANCITO"</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ConnectionString</a:t>
            </a:r>
            <a:endParaRPr lang="en-US"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Using</a:t>
            </a:r>
            <a:r>
              <a:rPr lang="en-US" sz="1050" dirty="0">
                <a:solidFill>
                  <a:srgbClr val="000000"/>
                </a:solidFill>
                <a:latin typeface="Consolas" panose="020B0609020204030204" pitchFamily="49" charset="0"/>
              </a:rPr>
              <a:t> conn </a:t>
            </a:r>
            <a:r>
              <a:rPr lang="en-US" sz="1050" dirty="0">
                <a:solidFill>
                  <a:srgbClr val="0000FF"/>
                </a:solidFill>
                <a:latin typeface="Consolas" panose="020B0609020204030204" pitchFamily="49" charset="0"/>
              </a:rPr>
              <a:t>As</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New</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SqlConnection</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connString</a:t>
            </a:r>
            <a:r>
              <a:rPr lang="en-US" sz="1050" dirty="0">
                <a:solidFill>
                  <a:srgbClr val="000000"/>
                </a:solidFill>
                <a:latin typeface="Consolas" panose="020B0609020204030204" pitchFamily="49" charset="0"/>
              </a:rPr>
              <a:t>)</a:t>
            </a:r>
          </a:p>
          <a:p>
            <a:endParaRPr lang="es-DO"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Using</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cmd</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As</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New</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SqlCommand</a:t>
            </a:r>
            <a:r>
              <a:rPr lang="en-US" sz="1050" dirty="0">
                <a:solidFill>
                  <a:srgbClr val="000000"/>
                </a:solidFill>
                <a:latin typeface="Consolas" panose="020B0609020204030204" pitchFamily="49" charset="0"/>
              </a:rPr>
              <a:t>(</a:t>
            </a:r>
            <a:r>
              <a:rPr lang="en-US" sz="1050" dirty="0">
                <a:solidFill>
                  <a:srgbClr val="A31515"/>
                </a:solidFill>
                <a:latin typeface="Consolas" panose="020B0609020204030204" pitchFamily="49" charset="0"/>
              </a:rPr>
              <a:t>"select * from  [</a:t>
            </a:r>
            <a:r>
              <a:rPr lang="en-US" sz="1050" dirty="0" err="1">
                <a:solidFill>
                  <a:srgbClr val="A31515"/>
                </a:solidFill>
                <a:latin typeface="Consolas" panose="020B0609020204030204" pitchFamily="49" charset="0"/>
              </a:rPr>
              <a:t>dbo</a:t>
            </a:r>
            <a:r>
              <a:rPr lang="en-US" sz="1050" dirty="0">
                <a:solidFill>
                  <a:srgbClr val="A31515"/>
                </a:solidFill>
                <a:latin typeface="Consolas" panose="020B0609020204030204" pitchFamily="49" charset="0"/>
              </a:rPr>
              <a:t>].</a:t>
            </a:r>
            <a:r>
              <a:rPr lang="en-US" sz="1050" dirty="0" err="1">
                <a:solidFill>
                  <a:srgbClr val="A31515"/>
                </a:solidFill>
                <a:latin typeface="Consolas" panose="020B0609020204030204" pitchFamily="49" charset="0"/>
              </a:rPr>
              <a:t>Informe_ventas_Hechos_v</a:t>
            </a:r>
            <a:r>
              <a:rPr lang="en-US" sz="1050" dirty="0">
                <a:solidFill>
                  <a:srgbClr val="A31515"/>
                </a:solidFill>
                <a:latin typeface="Consolas" panose="020B0609020204030204" pitchFamily="49" charset="0"/>
              </a:rPr>
              <a:t>"</a:t>
            </a:r>
            <a:r>
              <a:rPr lang="en-US" sz="1050" dirty="0">
                <a:solidFill>
                  <a:srgbClr val="000000"/>
                </a:solidFill>
                <a:latin typeface="Consolas" panose="020B0609020204030204" pitchFamily="49" charset="0"/>
              </a:rPr>
              <a:t>, conn)</a:t>
            </a: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conn.Open</a:t>
            </a:r>
            <a:r>
              <a:rPr lang="es-DO" sz="1050" dirty="0">
                <a:solidFill>
                  <a:srgbClr val="000000"/>
                </a:solidFill>
                <a:latin typeface="Consolas" panose="020B0609020204030204" pitchFamily="49" charset="0"/>
              </a:rPr>
              <a:t>()</a:t>
            </a: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err="1">
                <a:solidFill>
                  <a:srgbClr val="0000FF"/>
                </a:solidFill>
                <a:latin typeface="Consolas" panose="020B0609020204030204" pitchFamily="49" charset="0"/>
              </a:rPr>
              <a:t>Dim</a:t>
            </a:r>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reader</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As</a:t>
            </a:r>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SqlDataReader</a:t>
            </a:r>
            <a:r>
              <a:rPr lang="es-DO" sz="1050" dirty="0">
                <a:solidFill>
                  <a:srgbClr val="000000"/>
                </a:solidFill>
                <a:latin typeface="Consolas" panose="020B0609020204030204" pitchFamily="49" charset="0"/>
              </a:rPr>
              <a:t> = </a:t>
            </a:r>
            <a:r>
              <a:rPr lang="es-DO" sz="1050" dirty="0" err="1">
                <a:solidFill>
                  <a:srgbClr val="000000"/>
                </a:solidFill>
                <a:latin typeface="Consolas" panose="020B0609020204030204" pitchFamily="49" charset="0"/>
              </a:rPr>
              <a:t>cmd.ExecuteReader</a:t>
            </a:r>
            <a:r>
              <a:rPr lang="es-DO" sz="1050" dirty="0">
                <a:solidFill>
                  <a:srgbClr val="000000"/>
                </a:solidFill>
                <a:latin typeface="Consolas" panose="020B0609020204030204" pitchFamily="49" charset="0"/>
              </a:rPr>
              <a:t>()</a:t>
            </a: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dtVentas.Load</a:t>
            </a:r>
            <a:r>
              <a:rPr lang="es-DO" sz="1050" dirty="0">
                <a:solidFill>
                  <a:srgbClr val="000000"/>
                </a:solidFill>
                <a:latin typeface="Consolas" panose="020B0609020204030204" pitchFamily="49" charset="0"/>
              </a:rPr>
              <a:t>(</a:t>
            </a:r>
            <a:r>
              <a:rPr lang="es-DO" sz="1050" dirty="0" err="1">
                <a:solidFill>
                  <a:srgbClr val="000000"/>
                </a:solidFill>
                <a:latin typeface="Consolas" panose="020B0609020204030204" pitchFamily="49" charset="0"/>
              </a:rPr>
              <a:t>reader</a:t>
            </a:r>
            <a:r>
              <a:rPr lang="es-DO" sz="1050" dirty="0">
                <a:solidFill>
                  <a:srgbClr val="000000"/>
                </a:solidFill>
                <a:latin typeface="Consolas" panose="020B0609020204030204" pitchFamily="49" charset="0"/>
              </a:rPr>
              <a:t>)</a:t>
            </a: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End</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Using</a:t>
            </a:r>
            <a:endParaRPr lang="es-DO"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End</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Using</a:t>
            </a:r>
            <a:endParaRPr lang="es-DO"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err="1">
                <a:solidFill>
                  <a:srgbClr val="0000FF"/>
                </a:solidFill>
                <a:latin typeface="Consolas" panose="020B0609020204030204" pitchFamily="49" charset="0"/>
              </a:rPr>
              <a:t>Return</a:t>
            </a:r>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dtVentas</a:t>
            </a:r>
            <a:endParaRPr lang="es-DO"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End</a:t>
            </a:r>
            <a:r>
              <a:rPr lang="es-DO" sz="1050" dirty="0">
                <a:solidFill>
                  <a:srgbClr val="000000"/>
                </a:solidFill>
                <a:latin typeface="Consolas" panose="020B0609020204030204" pitchFamily="49" charset="0"/>
              </a:rPr>
              <a:t> </a:t>
            </a:r>
            <a:r>
              <a:rPr lang="es-DO" sz="1050" dirty="0" err="1">
                <a:solidFill>
                  <a:srgbClr val="0000FF"/>
                </a:solidFill>
                <a:latin typeface="Consolas" panose="020B0609020204030204" pitchFamily="49" charset="0"/>
              </a:rPr>
              <a:t>Function</a:t>
            </a:r>
            <a:endParaRPr lang="es-DO"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s-DO" sz="1050" dirty="0">
                <a:solidFill>
                  <a:srgbClr val="0000FF"/>
                </a:solidFill>
                <a:latin typeface="Consolas" panose="020B0609020204030204" pitchFamily="49" charset="0"/>
              </a:rPr>
              <a:t>End</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Class</a:t>
            </a:r>
            <a:endParaRPr lang="es-DO" sz="1050" dirty="0"/>
          </a:p>
        </p:txBody>
      </p:sp>
    </p:spTree>
    <p:extLst>
      <p:ext uri="{BB962C8B-B14F-4D97-AF65-F5344CB8AC3E}">
        <p14:creationId xmlns:p14="http://schemas.microsoft.com/office/powerpoint/2010/main" val="116981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8C39237-EE03-45BF-985B-97DC5C6D7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06" y="1175936"/>
            <a:ext cx="49244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0867790-B409-48E2-A952-E36833F98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500" y="1052512"/>
            <a:ext cx="49339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9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FA66A-7B0E-4C26-8C94-CB988C17594C}"/>
              </a:ext>
            </a:extLst>
          </p:cNvPr>
          <p:cNvPicPr>
            <a:picLocks noChangeAspect="1"/>
          </p:cNvPicPr>
          <p:nvPr/>
        </p:nvPicPr>
        <p:blipFill>
          <a:blip r:embed="rId2"/>
          <a:stretch>
            <a:fillRect/>
          </a:stretch>
        </p:blipFill>
        <p:spPr>
          <a:xfrm>
            <a:off x="393106" y="345287"/>
            <a:ext cx="11576703" cy="5917942"/>
          </a:xfrm>
          <a:prstGeom prst="rect">
            <a:avLst/>
          </a:prstGeom>
        </p:spPr>
      </p:pic>
    </p:spTree>
    <p:extLst>
      <p:ext uri="{BB962C8B-B14F-4D97-AF65-F5344CB8AC3E}">
        <p14:creationId xmlns:p14="http://schemas.microsoft.com/office/powerpoint/2010/main" val="8757228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FDFE025-8EF1-4560-AD88-2F28DD7909C6}"/>
              </a:ext>
            </a:extLst>
          </p:cNvPr>
          <p:cNvSpPr txBox="1"/>
          <p:nvPr/>
        </p:nvSpPr>
        <p:spPr>
          <a:xfrm>
            <a:off x="485774" y="343585"/>
            <a:ext cx="11077575" cy="461665"/>
          </a:xfrm>
          <a:prstGeom prst="rect">
            <a:avLst/>
          </a:prstGeom>
          <a:noFill/>
        </p:spPr>
        <p:txBody>
          <a:bodyPr wrap="square">
            <a:spAutoFit/>
          </a:bodyPr>
          <a:lstStyle/>
          <a:p>
            <a:pPr algn="ctr"/>
            <a:r>
              <a:rPr lang="es-ES" sz="2400" b="1" i="0" dirty="0">
                <a:solidFill>
                  <a:srgbClr val="FF0000"/>
                </a:solidFill>
                <a:effectLst/>
                <a:latin typeface="YouTube Sans"/>
              </a:rPr>
              <a:t>REPORTE DE VENTAS POR FECHA CON PROCEDIMIENTO ALMACENADO</a:t>
            </a:r>
          </a:p>
        </p:txBody>
      </p:sp>
      <p:pic>
        <p:nvPicPr>
          <p:cNvPr id="4" name="Elementos multimedia en línea 3" title="REPORTE DE VENTAS POR FECHA CON PROCEDIMIENTO ALMACENADO">
            <a:hlinkClick r:id="" action="ppaction://media"/>
            <a:extLst>
              <a:ext uri="{FF2B5EF4-FFF2-40B4-BE49-F238E27FC236}">
                <a16:creationId xmlns:a16="http://schemas.microsoft.com/office/drawing/2014/main" id="{A70DBD2F-BC6D-3BC7-67B6-61D51327E62A}"/>
              </a:ext>
            </a:extLst>
          </p:cNvPr>
          <p:cNvPicPr>
            <a:picLocks noRot="1" noChangeAspect="1"/>
          </p:cNvPicPr>
          <p:nvPr>
            <a:videoFile r:link="rId1"/>
          </p:nvPr>
        </p:nvPicPr>
        <p:blipFill>
          <a:blip r:embed="rId3"/>
          <a:stretch>
            <a:fillRect/>
          </a:stretch>
        </p:blipFill>
        <p:spPr>
          <a:xfrm>
            <a:off x="1496836" y="1054806"/>
            <a:ext cx="9198328" cy="5197055"/>
          </a:xfrm>
          <a:prstGeom prst="rect">
            <a:avLst/>
          </a:prstGeom>
        </p:spPr>
      </p:pic>
      <p:sp>
        <p:nvSpPr>
          <p:cNvPr id="6" name="CuadroTexto 5">
            <a:extLst>
              <a:ext uri="{FF2B5EF4-FFF2-40B4-BE49-F238E27FC236}">
                <a16:creationId xmlns:a16="http://schemas.microsoft.com/office/drawing/2014/main" id="{58234577-12C3-18A0-0AE0-34CED261DB11}"/>
              </a:ext>
            </a:extLst>
          </p:cNvPr>
          <p:cNvSpPr txBox="1"/>
          <p:nvPr/>
        </p:nvSpPr>
        <p:spPr>
          <a:xfrm>
            <a:off x="3333750" y="6329749"/>
            <a:ext cx="6096000" cy="369332"/>
          </a:xfrm>
          <a:prstGeom prst="rect">
            <a:avLst/>
          </a:prstGeom>
          <a:noFill/>
        </p:spPr>
        <p:txBody>
          <a:bodyPr wrap="square">
            <a:spAutoFit/>
          </a:bodyPr>
          <a:lstStyle/>
          <a:p>
            <a:r>
              <a:rPr lang="es-DO" b="1" dirty="0">
                <a:effectLst>
                  <a:outerShdw blurRad="38100" dist="38100" dir="2700000" algn="tl">
                    <a:srgbClr val="000000">
                      <a:alpha val="43137"/>
                    </a:srgbClr>
                  </a:outerShdw>
                </a:effectLst>
              </a:rPr>
              <a:t>https://www.youtube.com/watch?v=MTe4y3F40tI&amp;t=3921s</a:t>
            </a:r>
          </a:p>
        </p:txBody>
      </p:sp>
    </p:spTree>
    <p:extLst>
      <p:ext uri="{BB962C8B-B14F-4D97-AF65-F5344CB8AC3E}">
        <p14:creationId xmlns:p14="http://schemas.microsoft.com/office/powerpoint/2010/main" val="425256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199326" y="421778"/>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914400" y="2883384"/>
            <a:ext cx="2792985" cy="1200329"/>
          </a:xfrm>
          <a:prstGeom prst="rect">
            <a:avLst/>
          </a:prstGeom>
          <a:noFill/>
        </p:spPr>
        <p:txBody>
          <a:bodyPr wrap="square" rtlCol="0">
            <a:spAutoFit/>
          </a:bodyPr>
          <a:lstStyle/>
          <a:p>
            <a:pPr algn="ctr"/>
            <a:r>
              <a:rPr lang="en-US" sz="3600" b="1" dirty="0">
                <a:solidFill>
                  <a:srgbClr val="000000"/>
                </a:solidFill>
              </a:rPr>
              <a:t>Hacer tu Reporte</a:t>
            </a:r>
            <a:endParaRPr lang="es-ES" sz="36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8590209" y="2860698"/>
            <a:ext cx="2876578" cy="1077218"/>
          </a:xfrm>
          <a:prstGeom prst="rect">
            <a:avLst/>
          </a:prstGeom>
          <a:noFill/>
        </p:spPr>
        <p:txBody>
          <a:bodyPr wrap="square">
            <a:spAutoFit/>
          </a:bodyPr>
          <a:lstStyle/>
          <a:p>
            <a:pPr algn="ctr"/>
            <a:r>
              <a:rPr lang="en-US" sz="3200" b="1" dirty="0">
                <a:solidFill>
                  <a:srgbClr val="000000"/>
                </a:solidFill>
              </a:rPr>
              <a:t>Con Crystal Report</a:t>
            </a:r>
            <a:endParaRPr lang="es-ES" sz="3200" b="1" dirty="0">
              <a:solidFill>
                <a:srgbClr val="000000"/>
              </a:solidFill>
            </a:endParaRPr>
          </a:p>
        </p:txBody>
      </p:sp>
    </p:spTree>
    <p:extLst>
      <p:ext uri="{BB962C8B-B14F-4D97-AF65-F5344CB8AC3E}">
        <p14:creationId xmlns:p14="http://schemas.microsoft.com/office/powerpoint/2010/main" val="1577325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0.giphy.com/media/26BRKZ4gbwgxbif7i/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1900" y="1345287"/>
            <a:ext cx="4267200" cy="348342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1"/>
          <p:cNvSpPr/>
          <p:nvPr/>
        </p:nvSpPr>
        <p:spPr>
          <a:xfrm>
            <a:off x="1639183" y="307050"/>
            <a:ext cx="8672003" cy="646331"/>
          </a:xfrm>
          <a:prstGeom prst="rect">
            <a:avLst/>
          </a:prstGeom>
        </p:spPr>
        <p:txBody>
          <a:bodyPr wrap="square" lIns="91440" tIns="45720" rIns="91440" bIns="45720">
            <a:spAutoFit/>
          </a:bodyPr>
          <a:lstStyle/>
          <a:p>
            <a:pPr algn="ctr"/>
            <a:r>
              <a:rPr lang="es-ES" sz="3600" b="1" dirty="0">
                <a:solidFill>
                  <a:srgbClr val="002060"/>
                </a:solidFill>
              </a:rPr>
              <a:t>Preguntas, Dudas o Comentarios.</a:t>
            </a:r>
          </a:p>
        </p:txBody>
      </p:sp>
      <p:pic>
        <p:nvPicPr>
          <p:cNvPr id="2" name="Picture 2" descr="https://www.excelfreeblog.com/wp-content/uploads/2017/09/giphy-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95401"/>
            <a:ext cx="4724400" cy="3685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sultado de imagen para ojo.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68441" y="414177"/>
            <a:ext cx="942745" cy="575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n para ojo.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1609" y="315837"/>
            <a:ext cx="942745" cy="575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sultado de imagen para ojo.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7200" y="5478339"/>
            <a:ext cx="1797283" cy="1096343"/>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1"/>
          <p:cNvSpPr/>
          <p:nvPr/>
        </p:nvSpPr>
        <p:spPr>
          <a:xfrm>
            <a:off x="3318400" y="5703346"/>
            <a:ext cx="6774401" cy="646331"/>
          </a:xfrm>
          <a:prstGeom prst="rect">
            <a:avLst/>
          </a:prstGeom>
        </p:spPr>
        <p:txBody>
          <a:bodyPr wrap="square" lIns="91440" tIns="45720" rIns="91440" bIns="45720">
            <a:spAutoFit/>
          </a:bodyPr>
          <a:lstStyle/>
          <a:p>
            <a:pPr algn="ctr"/>
            <a:r>
              <a:rPr lang="es-ES" sz="3600" b="1" dirty="0">
                <a:solidFill>
                  <a:srgbClr val="002060"/>
                </a:solidFill>
              </a:rPr>
              <a:t>Nos vemos en la Proxima Clase.</a:t>
            </a:r>
          </a:p>
        </p:txBody>
      </p:sp>
    </p:spTree>
    <p:extLst>
      <p:ext uri="{BB962C8B-B14F-4D97-AF65-F5344CB8AC3E}">
        <p14:creationId xmlns:p14="http://schemas.microsoft.com/office/powerpoint/2010/main" val="37322541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6479177"/>
            <a:ext cx="12192000"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4" name="Rectángulo 3"/>
          <p:cNvSpPr/>
          <p:nvPr/>
        </p:nvSpPr>
        <p:spPr>
          <a:xfrm rot="5400000">
            <a:off x="8762999" y="3050177"/>
            <a:ext cx="6479177"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5" name="Rectángulo 4"/>
          <p:cNvSpPr/>
          <p:nvPr/>
        </p:nvSpPr>
        <p:spPr>
          <a:xfrm>
            <a:off x="0" y="0"/>
            <a:ext cx="12192000"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6" name="Rectángulo 5"/>
          <p:cNvSpPr/>
          <p:nvPr/>
        </p:nvSpPr>
        <p:spPr>
          <a:xfrm rot="5400000">
            <a:off x="-3050177" y="3239588"/>
            <a:ext cx="6479177"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pic>
        <p:nvPicPr>
          <p:cNvPr id="8" name="Picture 4" descr="Resultado de image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9354" y="1489457"/>
            <a:ext cx="11052312"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media3.giphy.com/media/7Z6QZ9eLwWBgY/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7872" y="258572"/>
            <a:ext cx="11403794" cy="613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605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D5B3804-4EE5-4ECC-BD92-4531C334D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96" y="1052512"/>
            <a:ext cx="4914900" cy="4752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CB5C5A6-430C-4667-B981-BB30416DD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076" y="1052512"/>
            <a:ext cx="492442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7653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3471</TotalTime>
  <Words>5595</Words>
  <Application>Microsoft Office PowerPoint</Application>
  <PresentationFormat>Panorámica</PresentationFormat>
  <Paragraphs>385</Paragraphs>
  <Slides>84</Slides>
  <Notes>0</Notes>
  <HiddenSlides>0</HiddenSlides>
  <MMClips>1</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84</vt:i4>
      </vt:variant>
    </vt:vector>
  </HeadingPairs>
  <TitlesOfParts>
    <vt:vector size="95" baseType="lpstr">
      <vt:lpstr>-apple-system</vt:lpstr>
      <vt:lpstr>Arial</vt:lpstr>
      <vt:lpstr>Arial Rounded MT Bold</vt:lpstr>
      <vt:lpstr>Calibri</vt:lpstr>
      <vt:lpstr>Calibri Light</vt:lpstr>
      <vt:lpstr>Consolas</vt:lpstr>
      <vt:lpstr>Noto Sans</vt:lpstr>
      <vt:lpstr>Roboto</vt:lpstr>
      <vt:lpstr>Ubuntu</vt:lpstr>
      <vt:lpstr>YouTube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Peña Vizcaino</cp:lastModifiedBy>
  <cp:revision>366</cp:revision>
  <dcterms:created xsi:type="dcterms:W3CDTF">2020-08-30T17:04:52Z</dcterms:created>
  <dcterms:modified xsi:type="dcterms:W3CDTF">2023-03-28T23:15:56Z</dcterms:modified>
</cp:coreProperties>
</file>